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8" r:id="rId2"/>
    <p:sldId id="325" r:id="rId3"/>
    <p:sldId id="320" r:id="rId4"/>
    <p:sldId id="321" r:id="rId5"/>
    <p:sldId id="291" r:id="rId6"/>
    <p:sldId id="293" r:id="rId7"/>
    <p:sldId id="295" r:id="rId8"/>
    <p:sldId id="296" r:id="rId9"/>
    <p:sldId id="297" r:id="rId10"/>
    <p:sldId id="298" r:id="rId11"/>
    <p:sldId id="299" r:id="rId12"/>
    <p:sldId id="300" r:id="rId13"/>
    <p:sldId id="301" r:id="rId14"/>
    <p:sldId id="302" r:id="rId15"/>
    <p:sldId id="303" r:id="rId16"/>
    <p:sldId id="304" r:id="rId17"/>
    <p:sldId id="306" r:id="rId18"/>
    <p:sldId id="307" r:id="rId19"/>
    <p:sldId id="328" r:id="rId20"/>
    <p:sldId id="309" r:id="rId21"/>
    <p:sldId id="310" r:id="rId22"/>
    <p:sldId id="311" r:id="rId23"/>
    <p:sldId id="312" r:id="rId24"/>
    <p:sldId id="314" r:id="rId25"/>
    <p:sldId id="315" r:id="rId26"/>
    <p:sldId id="323" r:id="rId27"/>
    <p:sldId id="327" r:id="rId28"/>
    <p:sldId id="256" r:id="rId29"/>
    <p:sldId id="258" r:id="rId30"/>
    <p:sldId id="288" r:id="rId31"/>
    <p:sldId id="260" r:id="rId32"/>
    <p:sldId id="264" r:id="rId33"/>
    <p:sldId id="263" r:id="rId34"/>
    <p:sldId id="267" r:id="rId35"/>
    <p:sldId id="265" r:id="rId36"/>
    <p:sldId id="268" r:id="rId37"/>
    <p:sldId id="269" r:id="rId38"/>
    <p:sldId id="270" r:id="rId39"/>
    <p:sldId id="285" r:id="rId40"/>
    <p:sldId id="282" r:id="rId41"/>
    <p:sldId id="272" r:id="rId42"/>
    <p:sldId id="274" r:id="rId43"/>
    <p:sldId id="273" r:id="rId44"/>
    <p:sldId id="278" r:id="rId45"/>
    <p:sldId id="279" r:id="rId46"/>
    <p:sldId id="281" r:id="rId47"/>
    <p:sldId id="32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600" y="-24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580BD9-B00F-4718-8F19-9A4ACC094BA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D8B8356-1B42-489B-B7C8-0E49C8F56A1B}">
      <dgm:prSet phldrT="[Text]"/>
      <dgm:spPr>
        <a:solidFill>
          <a:srgbClr val="C00000"/>
        </a:solidFill>
      </dgm:spPr>
      <dgm:t>
        <a:bodyPr/>
        <a:lstStyle/>
        <a:p>
          <a:r>
            <a:rPr lang="en-US" dirty="0" smtClean="0">
              <a:latin typeface="Franklin Gothic Medium" pitchFamily="34" charset="0"/>
            </a:rPr>
            <a:t>Honor the Standards</a:t>
          </a:r>
          <a:endParaRPr lang="en-US" dirty="0">
            <a:latin typeface="Franklin Gothic Medium" pitchFamily="34" charset="0"/>
          </a:endParaRPr>
        </a:p>
      </dgm:t>
    </dgm:pt>
    <dgm:pt modelId="{143D382F-243B-4CB9-A376-00C4E787B81D}" type="parTrans" cxnId="{A6C8AE35-C1C7-422A-BA96-1AB507FD7B1A}">
      <dgm:prSet/>
      <dgm:spPr/>
      <dgm:t>
        <a:bodyPr/>
        <a:lstStyle/>
        <a:p>
          <a:endParaRPr lang="en-US"/>
        </a:p>
      </dgm:t>
    </dgm:pt>
    <dgm:pt modelId="{E832CA80-0D6E-4792-8D08-5E94D6B91DC4}" type="sibTrans" cxnId="{A6C8AE35-C1C7-422A-BA96-1AB507FD7B1A}">
      <dgm:prSet/>
      <dgm:spPr/>
      <dgm:t>
        <a:bodyPr/>
        <a:lstStyle/>
        <a:p>
          <a:endParaRPr lang="en-US"/>
        </a:p>
      </dgm:t>
    </dgm:pt>
    <dgm:pt modelId="{6F781325-D2C9-4A4E-B827-3824224B08BC}">
      <dgm:prSet phldrT="[Text]"/>
      <dgm:spPr>
        <a:solidFill>
          <a:srgbClr val="92D050"/>
        </a:solidFill>
      </dgm:spPr>
      <dgm:t>
        <a:bodyPr/>
        <a:lstStyle/>
        <a:p>
          <a:r>
            <a:rPr lang="en-US" dirty="0" smtClean="0">
              <a:latin typeface="Franklin Gothic Medium" pitchFamily="34" charset="0"/>
            </a:rPr>
            <a:t>Start where the students are</a:t>
          </a:r>
          <a:endParaRPr lang="en-US" dirty="0">
            <a:latin typeface="Franklin Gothic Medium" pitchFamily="34" charset="0"/>
          </a:endParaRPr>
        </a:p>
      </dgm:t>
    </dgm:pt>
    <dgm:pt modelId="{A65A36B9-14AB-4D70-A811-65FE13D57A4F}" type="parTrans" cxnId="{90DF39DA-E29A-478C-9ECC-B52D347F807B}">
      <dgm:prSet/>
      <dgm:spPr/>
      <dgm:t>
        <a:bodyPr/>
        <a:lstStyle/>
        <a:p>
          <a:endParaRPr lang="en-US"/>
        </a:p>
      </dgm:t>
    </dgm:pt>
    <dgm:pt modelId="{D962B28B-8C76-48BD-988C-691A183819A0}" type="sibTrans" cxnId="{90DF39DA-E29A-478C-9ECC-B52D347F807B}">
      <dgm:prSet/>
      <dgm:spPr/>
      <dgm:t>
        <a:bodyPr/>
        <a:lstStyle/>
        <a:p>
          <a:endParaRPr lang="en-US"/>
        </a:p>
      </dgm:t>
    </dgm:pt>
    <dgm:pt modelId="{AEC7A28F-C68C-4EF1-BF1A-7C370AD459BA}">
      <dgm:prSet phldrT="[Text]"/>
      <dgm:spPr>
        <a:solidFill>
          <a:srgbClr val="FFC000"/>
        </a:solidFill>
      </dgm:spPr>
      <dgm:t>
        <a:bodyPr/>
        <a:lstStyle/>
        <a:p>
          <a:r>
            <a:rPr lang="en-US" dirty="0" smtClean="0">
              <a:latin typeface="Franklin Gothic Medium" pitchFamily="34" charset="0"/>
            </a:rPr>
            <a:t>Study primary sources</a:t>
          </a:r>
          <a:endParaRPr lang="en-US" dirty="0">
            <a:latin typeface="Franklin Gothic Medium" pitchFamily="34" charset="0"/>
          </a:endParaRPr>
        </a:p>
      </dgm:t>
    </dgm:pt>
    <dgm:pt modelId="{C56AF0F7-5744-4A88-8463-F5C8DA2703F6}" type="parTrans" cxnId="{61DA4DF7-0731-43FF-9C0E-FBBA4B2C71F0}">
      <dgm:prSet/>
      <dgm:spPr/>
      <dgm:t>
        <a:bodyPr/>
        <a:lstStyle/>
        <a:p>
          <a:endParaRPr lang="en-US"/>
        </a:p>
      </dgm:t>
    </dgm:pt>
    <dgm:pt modelId="{62D1B7B9-2024-4239-BDDB-3AE81779A465}" type="sibTrans" cxnId="{61DA4DF7-0731-43FF-9C0E-FBBA4B2C71F0}">
      <dgm:prSet/>
      <dgm:spPr/>
      <dgm:t>
        <a:bodyPr/>
        <a:lstStyle/>
        <a:p>
          <a:endParaRPr lang="en-US"/>
        </a:p>
      </dgm:t>
    </dgm:pt>
    <dgm:pt modelId="{FD18B536-AB70-49C9-BEB1-9B0CCF577052}">
      <dgm:prSet phldrT="[Text]"/>
      <dgm:spPr/>
      <dgm:t>
        <a:bodyPr/>
        <a:lstStyle/>
        <a:p>
          <a:r>
            <a:rPr lang="en-US" dirty="0" smtClean="0">
              <a:latin typeface="Franklin Gothic Medium" pitchFamily="34" charset="0"/>
            </a:rPr>
            <a:t>Apply what the students learn to their lives</a:t>
          </a:r>
          <a:endParaRPr lang="en-US" dirty="0">
            <a:latin typeface="Franklin Gothic Medium" pitchFamily="34" charset="0"/>
          </a:endParaRPr>
        </a:p>
      </dgm:t>
    </dgm:pt>
    <dgm:pt modelId="{30DC1A35-C852-4118-ABE5-CA04B5CF0A3B}" type="parTrans" cxnId="{1779D662-2CBB-49DD-9246-68FA1E289BF3}">
      <dgm:prSet/>
      <dgm:spPr/>
      <dgm:t>
        <a:bodyPr/>
        <a:lstStyle/>
        <a:p>
          <a:endParaRPr lang="en-US"/>
        </a:p>
      </dgm:t>
    </dgm:pt>
    <dgm:pt modelId="{46408CAA-0A79-4C01-9044-157EA4DBF060}" type="sibTrans" cxnId="{1779D662-2CBB-49DD-9246-68FA1E289BF3}">
      <dgm:prSet/>
      <dgm:spPr/>
      <dgm:t>
        <a:bodyPr/>
        <a:lstStyle/>
        <a:p>
          <a:endParaRPr lang="en-US"/>
        </a:p>
      </dgm:t>
    </dgm:pt>
    <dgm:pt modelId="{786DDC28-319B-4630-A31D-1F5F82531295}" type="pres">
      <dgm:prSet presAssocID="{F7580BD9-B00F-4718-8F19-9A4ACC094BA1}" presName="diagram" presStyleCnt="0">
        <dgm:presLayoutVars>
          <dgm:dir/>
          <dgm:resizeHandles val="exact"/>
        </dgm:presLayoutVars>
      </dgm:prSet>
      <dgm:spPr/>
      <dgm:t>
        <a:bodyPr/>
        <a:lstStyle/>
        <a:p>
          <a:endParaRPr lang="en-US"/>
        </a:p>
      </dgm:t>
    </dgm:pt>
    <dgm:pt modelId="{F7467F83-71B0-42E2-9440-86B120284C44}" type="pres">
      <dgm:prSet presAssocID="{AD8B8356-1B42-489B-B7C8-0E49C8F56A1B}" presName="node" presStyleLbl="node1" presStyleIdx="0" presStyleCnt="4">
        <dgm:presLayoutVars>
          <dgm:bulletEnabled val="1"/>
        </dgm:presLayoutVars>
      </dgm:prSet>
      <dgm:spPr/>
      <dgm:t>
        <a:bodyPr/>
        <a:lstStyle/>
        <a:p>
          <a:endParaRPr lang="en-US"/>
        </a:p>
      </dgm:t>
    </dgm:pt>
    <dgm:pt modelId="{67BD3F52-300E-438E-94AD-EBA23315C74C}" type="pres">
      <dgm:prSet presAssocID="{E832CA80-0D6E-4792-8D08-5E94D6B91DC4}" presName="sibTrans" presStyleCnt="0"/>
      <dgm:spPr/>
    </dgm:pt>
    <dgm:pt modelId="{2B0657C7-3F4E-4FC6-B4D1-6656868C4FA0}" type="pres">
      <dgm:prSet presAssocID="{6F781325-D2C9-4A4E-B827-3824224B08BC}" presName="node" presStyleLbl="node1" presStyleIdx="1" presStyleCnt="4">
        <dgm:presLayoutVars>
          <dgm:bulletEnabled val="1"/>
        </dgm:presLayoutVars>
      </dgm:prSet>
      <dgm:spPr/>
      <dgm:t>
        <a:bodyPr/>
        <a:lstStyle/>
        <a:p>
          <a:endParaRPr lang="en-US"/>
        </a:p>
      </dgm:t>
    </dgm:pt>
    <dgm:pt modelId="{BD79C644-FD82-4A35-83C6-4C8E275BB06C}" type="pres">
      <dgm:prSet presAssocID="{D962B28B-8C76-48BD-988C-691A183819A0}" presName="sibTrans" presStyleCnt="0"/>
      <dgm:spPr/>
    </dgm:pt>
    <dgm:pt modelId="{31E64A4B-8315-4C36-B820-5DE4DDCE4B8B}" type="pres">
      <dgm:prSet presAssocID="{AEC7A28F-C68C-4EF1-BF1A-7C370AD459BA}" presName="node" presStyleLbl="node1" presStyleIdx="2" presStyleCnt="4">
        <dgm:presLayoutVars>
          <dgm:bulletEnabled val="1"/>
        </dgm:presLayoutVars>
      </dgm:prSet>
      <dgm:spPr/>
      <dgm:t>
        <a:bodyPr/>
        <a:lstStyle/>
        <a:p>
          <a:endParaRPr lang="en-US"/>
        </a:p>
      </dgm:t>
    </dgm:pt>
    <dgm:pt modelId="{49CAD285-4E8A-4586-99E9-5DBFF06ACE74}" type="pres">
      <dgm:prSet presAssocID="{62D1B7B9-2024-4239-BDDB-3AE81779A465}" presName="sibTrans" presStyleCnt="0"/>
      <dgm:spPr/>
    </dgm:pt>
    <dgm:pt modelId="{D3778AD9-DF91-4BB1-94DA-7F17FF090245}" type="pres">
      <dgm:prSet presAssocID="{FD18B536-AB70-49C9-BEB1-9B0CCF577052}" presName="node" presStyleLbl="node1" presStyleIdx="3" presStyleCnt="4">
        <dgm:presLayoutVars>
          <dgm:bulletEnabled val="1"/>
        </dgm:presLayoutVars>
      </dgm:prSet>
      <dgm:spPr/>
      <dgm:t>
        <a:bodyPr/>
        <a:lstStyle/>
        <a:p>
          <a:endParaRPr lang="en-US"/>
        </a:p>
      </dgm:t>
    </dgm:pt>
  </dgm:ptLst>
  <dgm:cxnLst>
    <dgm:cxn modelId="{A6C8AE35-C1C7-422A-BA96-1AB507FD7B1A}" srcId="{F7580BD9-B00F-4718-8F19-9A4ACC094BA1}" destId="{AD8B8356-1B42-489B-B7C8-0E49C8F56A1B}" srcOrd="0" destOrd="0" parTransId="{143D382F-243B-4CB9-A376-00C4E787B81D}" sibTransId="{E832CA80-0D6E-4792-8D08-5E94D6B91DC4}"/>
    <dgm:cxn modelId="{90DF39DA-E29A-478C-9ECC-B52D347F807B}" srcId="{F7580BD9-B00F-4718-8F19-9A4ACC094BA1}" destId="{6F781325-D2C9-4A4E-B827-3824224B08BC}" srcOrd="1" destOrd="0" parTransId="{A65A36B9-14AB-4D70-A811-65FE13D57A4F}" sibTransId="{D962B28B-8C76-48BD-988C-691A183819A0}"/>
    <dgm:cxn modelId="{42A5A769-D4A8-448A-8E73-D7EE70E46964}" type="presOf" srcId="{FD18B536-AB70-49C9-BEB1-9B0CCF577052}" destId="{D3778AD9-DF91-4BB1-94DA-7F17FF090245}" srcOrd="0" destOrd="0" presId="urn:microsoft.com/office/officeart/2005/8/layout/default"/>
    <dgm:cxn modelId="{1927BDD4-052F-4C0F-B85F-4BFDF3EAAED5}" type="presOf" srcId="{AD8B8356-1B42-489B-B7C8-0E49C8F56A1B}" destId="{F7467F83-71B0-42E2-9440-86B120284C44}" srcOrd="0" destOrd="0" presId="urn:microsoft.com/office/officeart/2005/8/layout/default"/>
    <dgm:cxn modelId="{1779D662-2CBB-49DD-9246-68FA1E289BF3}" srcId="{F7580BD9-B00F-4718-8F19-9A4ACC094BA1}" destId="{FD18B536-AB70-49C9-BEB1-9B0CCF577052}" srcOrd="3" destOrd="0" parTransId="{30DC1A35-C852-4118-ABE5-CA04B5CF0A3B}" sibTransId="{46408CAA-0A79-4C01-9044-157EA4DBF060}"/>
    <dgm:cxn modelId="{DAB9BFBF-1B36-4309-A378-EA42A6C40151}" type="presOf" srcId="{6F781325-D2C9-4A4E-B827-3824224B08BC}" destId="{2B0657C7-3F4E-4FC6-B4D1-6656868C4FA0}" srcOrd="0" destOrd="0" presId="urn:microsoft.com/office/officeart/2005/8/layout/default"/>
    <dgm:cxn modelId="{62766C4D-76B0-434F-A132-9D893328F9B9}" type="presOf" srcId="{AEC7A28F-C68C-4EF1-BF1A-7C370AD459BA}" destId="{31E64A4B-8315-4C36-B820-5DE4DDCE4B8B}" srcOrd="0" destOrd="0" presId="urn:microsoft.com/office/officeart/2005/8/layout/default"/>
    <dgm:cxn modelId="{8CC418AD-62D7-428D-ABC1-60AC521037FD}" type="presOf" srcId="{F7580BD9-B00F-4718-8F19-9A4ACC094BA1}" destId="{786DDC28-319B-4630-A31D-1F5F82531295}" srcOrd="0" destOrd="0" presId="urn:microsoft.com/office/officeart/2005/8/layout/default"/>
    <dgm:cxn modelId="{61DA4DF7-0731-43FF-9C0E-FBBA4B2C71F0}" srcId="{F7580BD9-B00F-4718-8F19-9A4ACC094BA1}" destId="{AEC7A28F-C68C-4EF1-BF1A-7C370AD459BA}" srcOrd="2" destOrd="0" parTransId="{C56AF0F7-5744-4A88-8463-F5C8DA2703F6}" sibTransId="{62D1B7B9-2024-4239-BDDB-3AE81779A465}"/>
    <dgm:cxn modelId="{8AE97F56-CF72-43F8-B76E-4824034686B5}" type="presParOf" srcId="{786DDC28-319B-4630-A31D-1F5F82531295}" destId="{F7467F83-71B0-42E2-9440-86B120284C44}" srcOrd="0" destOrd="0" presId="urn:microsoft.com/office/officeart/2005/8/layout/default"/>
    <dgm:cxn modelId="{79C6F095-6E99-42F8-B2C0-4A800370D677}" type="presParOf" srcId="{786DDC28-319B-4630-A31D-1F5F82531295}" destId="{67BD3F52-300E-438E-94AD-EBA23315C74C}" srcOrd="1" destOrd="0" presId="urn:microsoft.com/office/officeart/2005/8/layout/default"/>
    <dgm:cxn modelId="{2D259D8B-8DF1-4F0A-A278-0A0A488A3E8D}" type="presParOf" srcId="{786DDC28-319B-4630-A31D-1F5F82531295}" destId="{2B0657C7-3F4E-4FC6-B4D1-6656868C4FA0}" srcOrd="2" destOrd="0" presId="urn:microsoft.com/office/officeart/2005/8/layout/default"/>
    <dgm:cxn modelId="{5E407914-72D6-4DB4-87C0-5E8ECEDE0D9D}" type="presParOf" srcId="{786DDC28-319B-4630-A31D-1F5F82531295}" destId="{BD79C644-FD82-4A35-83C6-4C8E275BB06C}" srcOrd="3" destOrd="0" presId="urn:microsoft.com/office/officeart/2005/8/layout/default"/>
    <dgm:cxn modelId="{7D616781-5738-47C6-90C6-4A4AF32308B5}" type="presParOf" srcId="{786DDC28-319B-4630-A31D-1F5F82531295}" destId="{31E64A4B-8315-4C36-B820-5DE4DDCE4B8B}" srcOrd="4" destOrd="0" presId="urn:microsoft.com/office/officeart/2005/8/layout/default"/>
    <dgm:cxn modelId="{4CCD0FF3-B562-4279-8278-8529A4481F89}" type="presParOf" srcId="{786DDC28-319B-4630-A31D-1F5F82531295}" destId="{49CAD285-4E8A-4586-99E9-5DBFF06ACE74}" srcOrd="5" destOrd="0" presId="urn:microsoft.com/office/officeart/2005/8/layout/default"/>
    <dgm:cxn modelId="{58F3AB6A-7164-4F09-AB34-7CD7F14687F8}" type="presParOf" srcId="{786DDC28-319B-4630-A31D-1F5F82531295}" destId="{D3778AD9-DF91-4BB1-94DA-7F17FF090245}" srcOrd="6" destOrd="0" presId="urn:microsoft.com/office/officeart/2005/8/layout/default"/>
  </dgm:cxnLst>
  <dgm:bg>
    <a:effectLst>
      <a:outerShdw blurRad="50800" dist="38100" dir="16200000" rotWithShape="0">
        <a:prstClr val="black">
          <a:alpha val="40000"/>
        </a:prstClr>
      </a:outerShdw>
    </a:effect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580BD9-B00F-4718-8F19-9A4ACC094BA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D8B8356-1B42-489B-B7C8-0E49C8F56A1B}">
      <dgm:prSet phldrT="[Text]"/>
      <dgm:spPr>
        <a:solidFill>
          <a:srgbClr val="C00000"/>
        </a:solidFill>
      </dgm:spPr>
      <dgm:t>
        <a:bodyPr/>
        <a:lstStyle/>
        <a:p>
          <a:r>
            <a:rPr lang="en-US" dirty="0" smtClean="0">
              <a:latin typeface="Franklin Gothic Medium" pitchFamily="34" charset="0"/>
            </a:rPr>
            <a:t>Honor the Standards</a:t>
          </a:r>
          <a:endParaRPr lang="en-US" dirty="0">
            <a:latin typeface="Franklin Gothic Medium" pitchFamily="34" charset="0"/>
          </a:endParaRPr>
        </a:p>
      </dgm:t>
    </dgm:pt>
    <dgm:pt modelId="{143D382F-243B-4CB9-A376-00C4E787B81D}" type="parTrans" cxnId="{A6C8AE35-C1C7-422A-BA96-1AB507FD7B1A}">
      <dgm:prSet/>
      <dgm:spPr/>
      <dgm:t>
        <a:bodyPr/>
        <a:lstStyle/>
        <a:p>
          <a:endParaRPr lang="en-US"/>
        </a:p>
      </dgm:t>
    </dgm:pt>
    <dgm:pt modelId="{E832CA80-0D6E-4792-8D08-5E94D6B91DC4}" type="sibTrans" cxnId="{A6C8AE35-C1C7-422A-BA96-1AB507FD7B1A}">
      <dgm:prSet/>
      <dgm:spPr/>
      <dgm:t>
        <a:bodyPr/>
        <a:lstStyle/>
        <a:p>
          <a:endParaRPr lang="en-US"/>
        </a:p>
      </dgm:t>
    </dgm:pt>
    <dgm:pt modelId="{786DDC28-319B-4630-A31D-1F5F82531295}" type="pres">
      <dgm:prSet presAssocID="{F7580BD9-B00F-4718-8F19-9A4ACC094BA1}" presName="diagram" presStyleCnt="0">
        <dgm:presLayoutVars>
          <dgm:dir/>
          <dgm:resizeHandles val="exact"/>
        </dgm:presLayoutVars>
      </dgm:prSet>
      <dgm:spPr/>
      <dgm:t>
        <a:bodyPr/>
        <a:lstStyle/>
        <a:p>
          <a:endParaRPr lang="en-US"/>
        </a:p>
      </dgm:t>
    </dgm:pt>
    <dgm:pt modelId="{F7467F83-71B0-42E2-9440-86B120284C44}" type="pres">
      <dgm:prSet presAssocID="{AD8B8356-1B42-489B-B7C8-0E49C8F56A1B}" presName="node" presStyleLbl="node1" presStyleIdx="0" presStyleCnt="1">
        <dgm:presLayoutVars>
          <dgm:bulletEnabled val="1"/>
        </dgm:presLayoutVars>
      </dgm:prSet>
      <dgm:spPr/>
      <dgm:t>
        <a:bodyPr/>
        <a:lstStyle/>
        <a:p>
          <a:endParaRPr lang="en-US"/>
        </a:p>
      </dgm:t>
    </dgm:pt>
  </dgm:ptLst>
  <dgm:cxnLst>
    <dgm:cxn modelId="{36524B27-15C6-4B34-ADEE-8F859499C951}" type="presOf" srcId="{F7580BD9-B00F-4718-8F19-9A4ACC094BA1}" destId="{786DDC28-319B-4630-A31D-1F5F82531295}" srcOrd="0" destOrd="0" presId="urn:microsoft.com/office/officeart/2005/8/layout/default"/>
    <dgm:cxn modelId="{6BB1FB73-D519-4514-85DC-502D28C545BB}" type="presOf" srcId="{AD8B8356-1B42-489B-B7C8-0E49C8F56A1B}" destId="{F7467F83-71B0-42E2-9440-86B120284C44}" srcOrd="0" destOrd="0" presId="urn:microsoft.com/office/officeart/2005/8/layout/default"/>
    <dgm:cxn modelId="{A6C8AE35-C1C7-422A-BA96-1AB507FD7B1A}" srcId="{F7580BD9-B00F-4718-8F19-9A4ACC094BA1}" destId="{AD8B8356-1B42-489B-B7C8-0E49C8F56A1B}" srcOrd="0" destOrd="0" parTransId="{143D382F-243B-4CB9-A376-00C4E787B81D}" sibTransId="{E832CA80-0D6E-4792-8D08-5E94D6B91DC4}"/>
    <dgm:cxn modelId="{1CF577F5-15BF-4EA1-8ED7-47EF2A403ED1}" type="presParOf" srcId="{786DDC28-319B-4630-A31D-1F5F82531295}" destId="{F7467F83-71B0-42E2-9440-86B120284C44}" srcOrd="0" destOrd="0" presId="urn:microsoft.com/office/officeart/2005/8/layout/default"/>
  </dgm:cxnLst>
  <dgm:bg>
    <a:effectLst>
      <a:outerShdw blurRad="50800" dist="38100" dir="16200000" rotWithShape="0">
        <a:prstClr val="black">
          <a:alpha val="40000"/>
        </a:prstClr>
      </a:outerShdw>
    </a:effect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580BD9-B00F-4718-8F19-9A4ACC094BA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F781325-D2C9-4A4E-B827-3824224B08BC}">
      <dgm:prSet phldrT="[Text]"/>
      <dgm:spPr>
        <a:solidFill>
          <a:srgbClr val="92D050"/>
        </a:solidFill>
      </dgm:spPr>
      <dgm:t>
        <a:bodyPr/>
        <a:lstStyle/>
        <a:p>
          <a:r>
            <a:rPr lang="en-US" dirty="0" smtClean="0">
              <a:latin typeface="Franklin Gothic Medium" pitchFamily="34" charset="0"/>
            </a:rPr>
            <a:t>Start where the students are</a:t>
          </a:r>
          <a:endParaRPr lang="en-US" dirty="0">
            <a:latin typeface="Franklin Gothic Medium" pitchFamily="34" charset="0"/>
          </a:endParaRPr>
        </a:p>
      </dgm:t>
    </dgm:pt>
    <dgm:pt modelId="{A65A36B9-14AB-4D70-A811-65FE13D57A4F}" type="parTrans" cxnId="{90DF39DA-E29A-478C-9ECC-B52D347F807B}">
      <dgm:prSet/>
      <dgm:spPr/>
      <dgm:t>
        <a:bodyPr/>
        <a:lstStyle/>
        <a:p>
          <a:endParaRPr lang="en-US"/>
        </a:p>
      </dgm:t>
    </dgm:pt>
    <dgm:pt modelId="{D962B28B-8C76-48BD-988C-691A183819A0}" type="sibTrans" cxnId="{90DF39DA-E29A-478C-9ECC-B52D347F807B}">
      <dgm:prSet/>
      <dgm:spPr/>
      <dgm:t>
        <a:bodyPr/>
        <a:lstStyle/>
        <a:p>
          <a:endParaRPr lang="en-US"/>
        </a:p>
      </dgm:t>
    </dgm:pt>
    <dgm:pt modelId="{786DDC28-319B-4630-A31D-1F5F82531295}" type="pres">
      <dgm:prSet presAssocID="{F7580BD9-B00F-4718-8F19-9A4ACC094BA1}" presName="diagram" presStyleCnt="0">
        <dgm:presLayoutVars>
          <dgm:dir/>
          <dgm:resizeHandles val="exact"/>
        </dgm:presLayoutVars>
      </dgm:prSet>
      <dgm:spPr/>
      <dgm:t>
        <a:bodyPr/>
        <a:lstStyle/>
        <a:p>
          <a:endParaRPr lang="en-US"/>
        </a:p>
      </dgm:t>
    </dgm:pt>
    <dgm:pt modelId="{2B0657C7-3F4E-4FC6-B4D1-6656868C4FA0}" type="pres">
      <dgm:prSet presAssocID="{6F781325-D2C9-4A4E-B827-3824224B08BC}" presName="node" presStyleLbl="node1" presStyleIdx="0" presStyleCnt="1">
        <dgm:presLayoutVars>
          <dgm:bulletEnabled val="1"/>
        </dgm:presLayoutVars>
      </dgm:prSet>
      <dgm:spPr/>
      <dgm:t>
        <a:bodyPr/>
        <a:lstStyle/>
        <a:p>
          <a:endParaRPr lang="en-US"/>
        </a:p>
      </dgm:t>
    </dgm:pt>
  </dgm:ptLst>
  <dgm:cxnLst>
    <dgm:cxn modelId="{90DF39DA-E29A-478C-9ECC-B52D347F807B}" srcId="{F7580BD9-B00F-4718-8F19-9A4ACC094BA1}" destId="{6F781325-D2C9-4A4E-B827-3824224B08BC}" srcOrd="0" destOrd="0" parTransId="{A65A36B9-14AB-4D70-A811-65FE13D57A4F}" sibTransId="{D962B28B-8C76-48BD-988C-691A183819A0}"/>
    <dgm:cxn modelId="{AC1D341D-676E-4953-A408-520EF06B8F1A}" type="presOf" srcId="{6F781325-D2C9-4A4E-B827-3824224B08BC}" destId="{2B0657C7-3F4E-4FC6-B4D1-6656868C4FA0}" srcOrd="0" destOrd="0" presId="urn:microsoft.com/office/officeart/2005/8/layout/default"/>
    <dgm:cxn modelId="{6F35F51B-02EB-4110-9F16-F098F61E82E3}" type="presOf" srcId="{F7580BD9-B00F-4718-8F19-9A4ACC094BA1}" destId="{786DDC28-319B-4630-A31D-1F5F82531295}" srcOrd="0" destOrd="0" presId="urn:microsoft.com/office/officeart/2005/8/layout/default"/>
    <dgm:cxn modelId="{14107908-0934-4A3A-AA95-95558C4B0EDD}" type="presParOf" srcId="{786DDC28-319B-4630-A31D-1F5F82531295}" destId="{2B0657C7-3F4E-4FC6-B4D1-6656868C4FA0}" srcOrd="0" destOrd="0" presId="urn:microsoft.com/office/officeart/2005/8/layout/default"/>
  </dgm:cxnLst>
  <dgm:bg>
    <a:effectLst>
      <a:outerShdw blurRad="50800" dist="38100" dir="16200000" rotWithShape="0">
        <a:prstClr val="black">
          <a:alpha val="40000"/>
        </a:prstClr>
      </a:outerShdw>
    </a:effect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BB3D9B-2F95-48A7-8475-48C4EEA0861F}" type="datetimeFigureOut">
              <a:rPr lang="en-US" smtClean="0"/>
              <a:pPr/>
              <a:t>6/1/2012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B3D9B-2F95-48A7-8475-48C4EEA0861F}" type="datetimeFigureOut">
              <a:rPr lang="en-US" smtClean="0"/>
              <a:pPr/>
              <a:t>6/1/2012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B3D9B-2F95-48A7-8475-48C4EEA0861F}" type="datetimeFigureOut">
              <a:rPr lang="en-US" smtClean="0"/>
              <a:pPr/>
              <a:t>6/1/2012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B3D9B-2F95-48A7-8475-48C4EEA0861F}" type="datetimeFigureOut">
              <a:rPr lang="en-US" smtClean="0"/>
              <a:pPr/>
              <a:t>6/1/2012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BB3D9B-2F95-48A7-8475-48C4EEA0861F}" type="datetimeFigureOut">
              <a:rPr lang="en-US" smtClean="0"/>
              <a:pPr/>
              <a:t>6/1/2012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BB3D9B-2F95-48A7-8475-48C4EEA0861F}" type="datetimeFigureOut">
              <a:rPr lang="en-US" smtClean="0"/>
              <a:pPr/>
              <a:t>6/1/2012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BB3D9B-2F95-48A7-8475-48C4EEA0861F}" type="datetimeFigureOut">
              <a:rPr lang="en-US" smtClean="0"/>
              <a:pPr/>
              <a:t>6/1/2012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BB3D9B-2F95-48A7-8475-48C4EEA0861F}" type="datetimeFigureOut">
              <a:rPr lang="en-US" smtClean="0"/>
              <a:pPr/>
              <a:t>6/1/2012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BB3D9B-2F95-48A7-8475-48C4EEA0861F}" type="datetimeFigureOut">
              <a:rPr lang="en-US" smtClean="0"/>
              <a:pPr/>
              <a:t>6/1/2012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BB3D9B-2F95-48A7-8475-48C4EEA0861F}" type="datetimeFigureOut">
              <a:rPr lang="en-US" smtClean="0"/>
              <a:pPr/>
              <a:t>6/1/2012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BB3D9B-2F95-48A7-8475-48C4EEA0861F}" type="datetimeFigureOut">
              <a:rPr lang="en-US" smtClean="0"/>
              <a:pPr/>
              <a:t>6/1/2012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FB9DB1-334F-45B8-8270-CDABCC937E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BB3D9B-2F95-48A7-8475-48C4EEA0861F}" type="datetimeFigureOut">
              <a:rPr lang="en-US" smtClean="0"/>
              <a:pPr/>
              <a:t>6/1/2012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FB9DB1-334F-45B8-8270-CDABCC937E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econedlink.org/lessons" TargetMode="Externa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c-spanvideo.org/appearance/601666462" TargetMode="External"/><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hyperlink" Target="http://www.britannica.com/bps/media-view/92555/1/0/0"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www.archives.gov/"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docsteach.org/" TargetMode="External"/><Relationship Id="rId4" Type="http://schemas.openxmlformats.org/officeDocument/2006/relationships/hyperlink" Target="http://www.archives.gov/legislativ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descr="Image - Exterior Capitol Building.jpg"/>
          <p:cNvPicPr>
            <a:picLocks noChangeAspect="1"/>
          </p:cNvPicPr>
          <p:nvPr/>
        </p:nvPicPr>
        <p:blipFill>
          <a:blip r:embed="rId2" cstate="screen"/>
          <a:srcRect/>
          <a:stretch>
            <a:fillRect/>
          </a:stretch>
        </p:blipFill>
        <p:spPr>
          <a:xfrm>
            <a:off x="1066800" y="2514600"/>
            <a:ext cx="6172200" cy="4343400"/>
          </a:xfrm>
          <a:prstGeom prst="rect">
            <a:avLst/>
          </a:prstGeom>
        </p:spPr>
      </p:pic>
      <p:pic>
        <p:nvPicPr>
          <p:cNvPr id="5" name="Picture 4" descr="Image - Construction of the Capitol Extension .jpg"/>
          <p:cNvPicPr>
            <a:picLocks noChangeAspect="1"/>
          </p:cNvPicPr>
          <p:nvPr/>
        </p:nvPicPr>
        <p:blipFill>
          <a:blip r:embed="rId3" cstate="screen"/>
          <a:stretch>
            <a:fillRect/>
          </a:stretch>
        </p:blipFill>
        <p:spPr>
          <a:xfrm>
            <a:off x="0" y="1853655"/>
            <a:ext cx="3048000" cy="3937545"/>
          </a:xfrm>
          <a:prstGeom prst="rect">
            <a:avLst/>
          </a:prstGeom>
        </p:spPr>
      </p:pic>
      <p:pic>
        <p:nvPicPr>
          <p:cNvPr id="7" name="Picture 6" descr="archives1-l.jpg"/>
          <p:cNvPicPr>
            <a:picLocks noChangeAspect="1"/>
          </p:cNvPicPr>
          <p:nvPr/>
        </p:nvPicPr>
        <p:blipFill>
          <a:blip r:embed="rId4" cstate="screen"/>
          <a:stretch>
            <a:fillRect/>
          </a:stretch>
        </p:blipFill>
        <p:spPr>
          <a:xfrm>
            <a:off x="4648200" y="1472655"/>
            <a:ext cx="4495800" cy="3302000"/>
          </a:xfrm>
          <a:prstGeom prst="rect">
            <a:avLst/>
          </a:prstGeom>
        </p:spPr>
      </p:pic>
      <p:sp>
        <p:nvSpPr>
          <p:cNvPr id="8" name="TextBox 7"/>
          <p:cNvSpPr txBox="1"/>
          <p:nvPr/>
        </p:nvSpPr>
        <p:spPr>
          <a:xfrm>
            <a:off x="152400" y="0"/>
            <a:ext cx="8458200" cy="1569660"/>
          </a:xfrm>
          <a:prstGeom prst="rect">
            <a:avLst/>
          </a:prstGeom>
          <a:noFill/>
        </p:spPr>
        <p:txBody>
          <a:bodyPr wrap="square" rtlCol="0">
            <a:spAutoFit/>
          </a:bodyPr>
          <a:lstStyle/>
          <a:p>
            <a:r>
              <a:rPr lang="en-US" sz="3200" dirty="0" smtClean="0">
                <a:solidFill>
                  <a:schemeClr val="bg1"/>
                </a:solidFill>
              </a:rPr>
              <a:t>Teaching with Resources from</a:t>
            </a:r>
          </a:p>
          <a:p>
            <a:r>
              <a:rPr lang="en-US" sz="3200" dirty="0" smtClean="0">
                <a:solidFill>
                  <a:schemeClr val="bg1"/>
                </a:solidFill>
              </a:rPr>
              <a:t>The National Archives &amp;</a:t>
            </a:r>
          </a:p>
          <a:p>
            <a:r>
              <a:rPr lang="en-US" sz="3200" dirty="0" smtClean="0">
                <a:solidFill>
                  <a:schemeClr val="bg1"/>
                </a:solidFill>
              </a:rPr>
              <a:t>The Center for Legislative Archives</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H:\My Documents\Scans\Rolled petitions from OMBU.JPG"/>
          <p:cNvPicPr>
            <a:picLocks noChangeAspect="1" noChangeArrowheads="1"/>
          </p:cNvPicPr>
          <p:nvPr/>
        </p:nvPicPr>
        <p:blipFill>
          <a:blip r:embed="rId2" cstate="screen"/>
          <a:srcRect/>
          <a:stretch>
            <a:fillRect/>
          </a:stretch>
        </p:blipFill>
        <p:spPr bwMode="auto">
          <a:xfrm>
            <a:off x="0" y="0"/>
            <a:ext cx="9144000" cy="5181600"/>
          </a:xfrm>
          <a:prstGeom prst="rect">
            <a:avLst/>
          </a:prstGeom>
          <a:noFill/>
        </p:spPr>
      </p:pic>
      <p:sp>
        <p:nvSpPr>
          <p:cNvPr id="3" name="TextBox 2"/>
          <p:cNvSpPr txBox="1"/>
          <p:nvPr/>
        </p:nvSpPr>
        <p:spPr>
          <a:xfrm>
            <a:off x="0" y="5334000"/>
            <a:ext cx="9144000" cy="1077218"/>
          </a:xfrm>
          <a:prstGeom prst="rect">
            <a:avLst/>
          </a:prstGeom>
          <a:noFill/>
        </p:spPr>
        <p:txBody>
          <a:bodyPr wrap="square" rtlCol="0">
            <a:spAutoFit/>
          </a:bodyPr>
          <a:lstStyle/>
          <a:p>
            <a:r>
              <a:rPr lang="en-US" sz="3200" dirty="0" smtClean="0"/>
              <a:t>and inspire them to contribute their voices to shaping the next chapter of </a:t>
            </a:r>
            <a:r>
              <a:rPr lang="en-US" sz="3200" smtClean="0"/>
              <a:t>our history.</a:t>
            </a:r>
            <a:endParaRPr lang="en-US" sz="32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E:\Texas June preparation 2010\powerpoint on nara resources\texas logo.jpg"/>
          <p:cNvPicPr>
            <a:picLocks noChangeAspect="1" noChangeArrowheads="1"/>
          </p:cNvPicPr>
          <p:nvPr/>
        </p:nvPicPr>
        <p:blipFill>
          <a:blip r:embed="rId2" cstate="print"/>
          <a:srcRect/>
          <a:stretch>
            <a:fillRect/>
          </a:stretch>
        </p:blipFill>
        <p:spPr bwMode="auto">
          <a:xfrm>
            <a:off x="3637899" y="2133600"/>
            <a:ext cx="4413901" cy="4495800"/>
          </a:xfrm>
          <a:prstGeom prst="rect">
            <a:avLst/>
          </a:prstGeom>
          <a:blipFill dpi="0" rotWithShape="1">
            <a:blip r:embed="rId3" cstate="print">
              <a:alphaModFix amt="20000"/>
            </a:blip>
            <a:srcRect/>
            <a:tile tx="0" ty="0" sx="100000" sy="100000" flip="none" algn="tl"/>
          </a:blipFill>
        </p:spPr>
      </p:pic>
      <p:sp>
        <p:nvSpPr>
          <p:cNvPr id="3" name="TextBox 2"/>
          <p:cNvSpPr txBox="1"/>
          <p:nvPr/>
        </p:nvSpPr>
        <p:spPr>
          <a:xfrm>
            <a:off x="762000" y="1066800"/>
            <a:ext cx="8077200" cy="707886"/>
          </a:xfrm>
          <a:prstGeom prst="rect">
            <a:avLst/>
          </a:prstGeom>
          <a:noFill/>
        </p:spPr>
        <p:txBody>
          <a:bodyPr wrap="square" rtlCol="0">
            <a:spAutoFit/>
          </a:bodyPr>
          <a:lstStyle/>
          <a:p>
            <a:r>
              <a:rPr lang="en-US" sz="4000" i="1" smtClean="0">
                <a:solidFill>
                  <a:schemeClr val="bg1"/>
                </a:solidFill>
              </a:rPr>
              <a:t>NARA </a:t>
            </a:r>
            <a:r>
              <a:rPr lang="en-US" sz="4000" i="1" dirty="0" smtClean="0">
                <a:solidFill>
                  <a:schemeClr val="bg1"/>
                </a:solidFill>
              </a:rPr>
              <a:t>Facilities in Texas</a:t>
            </a:r>
            <a:endParaRPr lang="en-US" sz="4000" i="1"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viary archives-gov sw regional archive.png"/>
          <p:cNvPicPr>
            <a:picLocks noChangeAspect="1"/>
          </p:cNvPicPr>
          <p:nvPr/>
        </p:nvPicPr>
        <p:blipFill>
          <a:blip r:embed="rId2" cstate="print"/>
          <a:stretch>
            <a:fillRect/>
          </a:stretch>
        </p:blipFill>
        <p:spPr>
          <a:xfrm>
            <a:off x="1371599" y="84666"/>
            <a:ext cx="6481823" cy="677333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lbjlibrary-org Picture 1.png"/>
          <p:cNvPicPr>
            <a:picLocks noChangeAspect="1"/>
          </p:cNvPicPr>
          <p:nvPr/>
        </p:nvPicPr>
        <p:blipFill>
          <a:blip r:embed="rId2" cstate="print"/>
          <a:stretch>
            <a:fillRect/>
          </a:stretch>
        </p:blipFill>
        <p:spPr>
          <a:xfrm>
            <a:off x="0" y="89799"/>
            <a:ext cx="9144000" cy="667840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viary bushlibrary-tamu-edu Picture 1.png"/>
          <p:cNvPicPr>
            <a:picLocks noChangeAspect="1"/>
          </p:cNvPicPr>
          <p:nvPr/>
        </p:nvPicPr>
        <p:blipFill>
          <a:blip r:embed="rId2" cstate="print"/>
          <a:stretch>
            <a:fillRect/>
          </a:stretch>
        </p:blipFill>
        <p:spPr>
          <a:xfrm>
            <a:off x="304800" y="0"/>
            <a:ext cx="8615532"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viary georgewbushlibrary-gov Picture 1.png"/>
          <p:cNvPicPr>
            <a:picLocks noChangeAspect="1"/>
          </p:cNvPicPr>
          <p:nvPr/>
        </p:nvPicPr>
        <p:blipFill>
          <a:blip r:embed="rId2" cstate="print"/>
          <a:stretch>
            <a:fillRect/>
          </a:stretch>
        </p:blipFill>
        <p:spPr>
          <a:xfrm>
            <a:off x="915329" y="0"/>
            <a:ext cx="7313341" cy="6858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viary archives-gov Picture 1.png"/>
          <p:cNvPicPr>
            <a:picLocks noChangeAspect="1"/>
          </p:cNvPicPr>
          <p:nvPr/>
        </p:nvPicPr>
        <p:blipFill>
          <a:blip r:embed="rId2" cstate="print"/>
          <a:stretch>
            <a:fillRect/>
          </a:stretch>
        </p:blipFill>
        <p:spPr>
          <a:xfrm>
            <a:off x="0" y="140201"/>
            <a:ext cx="9144000" cy="6108199"/>
          </a:xfrm>
          <a:prstGeom prst="rect">
            <a:avLst/>
          </a:prstGeom>
        </p:spPr>
      </p:pic>
      <p:sp>
        <p:nvSpPr>
          <p:cNvPr id="5" name="TextBox 4"/>
          <p:cNvSpPr txBox="1"/>
          <p:nvPr/>
        </p:nvSpPr>
        <p:spPr>
          <a:xfrm>
            <a:off x="0" y="6400800"/>
            <a:ext cx="9144000" cy="461665"/>
          </a:xfrm>
          <a:prstGeom prst="rect">
            <a:avLst/>
          </a:prstGeom>
          <a:noFill/>
        </p:spPr>
        <p:txBody>
          <a:bodyPr wrap="square" rtlCol="0">
            <a:spAutoFit/>
          </a:bodyPr>
          <a:lstStyle/>
          <a:p>
            <a:pPr algn="ctr"/>
            <a:r>
              <a:rPr lang="en-US" sz="2400" dirty="0" smtClean="0"/>
              <a:t>http://www.archives.gov/</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1.png"/>
          <p:cNvPicPr>
            <a:picLocks noChangeAspect="1"/>
          </p:cNvPicPr>
          <p:nvPr/>
        </p:nvPicPr>
        <p:blipFill>
          <a:blip r:embed="rId2" cstate="print"/>
          <a:stretch>
            <a:fillRect/>
          </a:stretch>
        </p:blipFill>
        <p:spPr>
          <a:xfrm>
            <a:off x="542261" y="0"/>
            <a:ext cx="8059478" cy="6857999"/>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archives-gov arc galleries.png"/>
          <p:cNvPicPr>
            <a:picLocks noChangeAspect="1"/>
          </p:cNvPicPr>
          <p:nvPr/>
        </p:nvPicPr>
        <p:blipFill>
          <a:blip r:embed="rId2" cstate="print"/>
          <a:stretch>
            <a:fillRect/>
          </a:stretch>
        </p:blipFill>
        <p:spPr>
          <a:xfrm>
            <a:off x="2086428" y="0"/>
            <a:ext cx="4971143" cy="6858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ara social media page.png"/>
          <p:cNvPicPr>
            <a:picLocks noChangeAspect="1"/>
          </p:cNvPicPr>
          <p:nvPr/>
        </p:nvPicPr>
        <p:blipFill>
          <a:blip r:embed="rId2" cstate="print"/>
          <a:stretch>
            <a:fillRect/>
          </a:stretch>
        </p:blipFill>
        <p:spPr>
          <a:xfrm>
            <a:off x="0" y="0"/>
            <a:ext cx="9124950" cy="5743575"/>
          </a:xfrm>
          <a:prstGeom prst="rect">
            <a:avLst/>
          </a:prstGeom>
        </p:spPr>
      </p:pic>
      <p:sp>
        <p:nvSpPr>
          <p:cNvPr id="3" name="TextBox 2"/>
          <p:cNvSpPr txBox="1"/>
          <p:nvPr/>
        </p:nvSpPr>
        <p:spPr>
          <a:xfrm>
            <a:off x="0" y="6096000"/>
            <a:ext cx="9144000" cy="707886"/>
          </a:xfrm>
          <a:prstGeom prst="rect">
            <a:avLst/>
          </a:prstGeom>
          <a:noFill/>
        </p:spPr>
        <p:txBody>
          <a:bodyPr wrap="square" rtlCol="0">
            <a:spAutoFit/>
          </a:bodyPr>
          <a:lstStyle/>
          <a:p>
            <a:pPr algn="ctr"/>
            <a:r>
              <a:rPr lang="en-US" sz="4000" dirty="0" smtClean="0"/>
              <a:t>http://www.archives.gov/social-media/</a:t>
            </a:r>
            <a:endParaRPr lang="en-US"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Congress Activity Poster reduced to small.jpg"/>
          <p:cNvPicPr>
            <a:picLocks noChangeAspect="1"/>
          </p:cNvPicPr>
          <p:nvPr/>
        </p:nvPicPr>
        <p:blipFill>
          <a:blip r:embed="rId2" cstate="print"/>
          <a:srcRect b="264"/>
          <a:stretch>
            <a:fillRect/>
          </a:stretch>
        </p:blipFill>
        <p:spPr>
          <a:xfrm>
            <a:off x="0" y="-1"/>
            <a:ext cx="5319977" cy="6858001"/>
          </a:xfrm>
          <a:prstGeom prst="rect">
            <a:avLst/>
          </a:prstGeom>
        </p:spPr>
      </p:pic>
      <p:sp>
        <p:nvSpPr>
          <p:cNvPr id="5" name="TextBox 4"/>
          <p:cNvSpPr txBox="1"/>
          <p:nvPr/>
        </p:nvSpPr>
        <p:spPr>
          <a:xfrm>
            <a:off x="5715000" y="838200"/>
            <a:ext cx="2971800" cy="3046988"/>
          </a:xfrm>
          <a:prstGeom prst="rect">
            <a:avLst/>
          </a:prstGeom>
          <a:noFill/>
        </p:spPr>
        <p:txBody>
          <a:bodyPr wrap="square" rtlCol="0">
            <a:spAutoFit/>
          </a:bodyPr>
          <a:lstStyle/>
          <a:p>
            <a:r>
              <a:rPr lang="en-US" sz="3200" dirty="0" smtClean="0">
                <a:solidFill>
                  <a:schemeClr val="bg1"/>
                </a:solidFill>
              </a:rPr>
              <a:t>We teach about:</a:t>
            </a:r>
          </a:p>
          <a:p>
            <a:r>
              <a:rPr lang="en-US" sz="3200" dirty="0" smtClean="0">
                <a:solidFill>
                  <a:schemeClr val="bg1"/>
                </a:solidFill>
              </a:rPr>
              <a:t> </a:t>
            </a:r>
          </a:p>
          <a:p>
            <a:pPr algn="ctr"/>
            <a:r>
              <a:rPr lang="en-US" sz="3200" dirty="0" smtClean="0">
                <a:solidFill>
                  <a:schemeClr val="bg1"/>
                </a:solidFill>
              </a:rPr>
              <a:t>What Congress Does</a:t>
            </a:r>
          </a:p>
          <a:p>
            <a:pPr algn="ctr"/>
            <a:r>
              <a:rPr lang="en-US" sz="3200" dirty="0" smtClean="0">
                <a:solidFill>
                  <a:schemeClr val="bg1"/>
                </a:solidFill>
              </a:rPr>
              <a:t>And</a:t>
            </a:r>
          </a:p>
          <a:p>
            <a:pPr algn="ctr"/>
            <a:r>
              <a:rPr lang="en-US" sz="3200" dirty="0" smtClean="0">
                <a:solidFill>
                  <a:schemeClr val="bg1"/>
                </a:solidFill>
              </a:rPr>
              <a:t>Why it Matters</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viary docsteach-org Picture 1.png"/>
          <p:cNvPicPr>
            <a:picLocks noChangeAspect="1"/>
          </p:cNvPicPr>
          <p:nvPr/>
        </p:nvPicPr>
        <p:blipFill>
          <a:blip r:embed="rId2" cstate="print"/>
          <a:stretch>
            <a:fillRect/>
          </a:stretch>
        </p:blipFill>
        <p:spPr>
          <a:xfrm>
            <a:off x="324665" y="0"/>
            <a:ext cx="8494669" cy="6858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docsteach-org Picture 3.png"/>
          <p:cNvPicPr>
            <a:picLocks noChangeAspect="1"/>
          </p:cNvPicPr>
          <p:nvPr/>
        </p:nvPicPr>
        <p:blipFill>
          <a:blip r:embed="rId2" cstate="print"/>
          <a:stretch>
            <a:fillRect/>
          </a:stretch>
        </p:blipFill>
        <p:spPr>
          <a:xfrm>
            <a:off x="1313258" y="0"/>
            <a:ext cx="6517484" cy="68580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docsteach-org Picture 2.png"/>
          <p:cNvPicPr>
            <a:picLocks noChangeAspect="1"/>
          </p:cNvPicPr>
          <p:nvPr/>
        </p:nvPicPr>
        <p:blipFill>
          <a:blip r:embed="rId2" cstate="print"/>
          <a:stretch>
            <a:fillRect/>
          </a:stretch>
        </p:blipFill>
        <p:spPr>
          <a:xfrm>
            <a:off x="19050" y="14287"/>
            <a:ext cx="9105900" cy="682942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docsteach-org Picture 4.png"/>
          <p:cNvPicPr>
            <a:picLocks noChangeAspect="1"/>
          </p:cNvPicPr>
          <p:nvPr/>
        </p:nvPicPr>
        <p:blipFill>
          <a:blip r:embed="rId2" cstate="print"/>
          <a:stretch>
            <a:fillRect/>
          </a:stretch>
        </p:blipFill>
        <p:spPr>
          <a:xfrm>
            <a:off x="0" y="0"/>
            <a:ext cx="9096375" cy="6858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docsteach-org Picture 6.png"/>
          <p:cNvPicPr>
            <a:picLocks noChangeAspect="1"/>
          </p:cNvPicPr>
          <p:nvPr/>
        </p:nvPicPr>
        <p:blipFill>
          <a:blip r:embed="rId2" cstate="print"/>
          <a:stretch>
            <a:fillRect/>
          </a:stretch>
        </p:blipFill>
        <p:spPr>
          <a:xfrm>
            <a:off x="0" y="373295"/>
            <a:ext cx="9144000" cy="611141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viary docsteach-org Picture 7.png"/>
          <p:cNvPicPr>
            <a:picLocks noChangeAspect="1"/>
          </p:cNvPicPr>
          <p:nvPr/>
        </p:nvPicPr>
        <p:blipFill>
          <a:blip r:embed="rId2" cstate="print"/>
          <a:stretch>
            <a:fillRect/>
          </a:stretch>
        </p:blipFill>
        <p:spPr>
          <a:xfrm>
            <a:off x="0" y="453278"/>
            <a:ext cx="9144000" cy="595144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viary archives-gov cla homepage.png"/>
          <p:cNvPicPr>
            <a:picLocks noChangeAspect="1"/>
          </p:cNvPicPr>
          <p:nvPr/>
        </p:nvPicPr>
        <p:blipFill>
          <a:blip r:embed="rId2" cstate="print"/>
          <a:stretch>
            <a:fillRect/>
          </a:stretch>
        </p:blipFill>
        <p:spPr>
          <a:xfrm>
            <a:off x="990600" y="355241"/>
            <a:ext cx="7047772" cy="5207359"/>
          </a:xfrm>
          <a:prstGeom prst="rect">
            <a:avLst/>
          </a:prstGeom>
        </p:spPr>
      </p:pic>
      <p:sp>
        <p:nvSpPr>
          <p:cNvPr id="3" name="TextBox 2"/>
          <p:cNvSpPr txBox="1"/>
          <p:nvPr/>
        </p:nvSpPr>
        <p:spPr>
          <a:xfrm>
            <a:off x="419100" y="5867400"/>
            <a:ext cx="8305800" cy="707886"/>
          </a:xfrm>
          <a:prstGeom prst="rect">
            <a:avLst/>
          </a:prstGeom>
          <a:noFill/>
        </p:spPr>
        <p:txBody>
          <a:bodyPr wrap="square" rtlCol="0">
            <a:spAutoFit/>
          </a:bodyPr>
          <a:lstStyle/>
          <a:p>
            <a:pPr algn="ctr"/>
            <a:r>
              <a:rPr lang="en-US" sz="4000" dirty="0" smtClean="0">
                <a:solidFill>
                  <a:schemeClr val="bg1"/>
                </a:solidFill>
              </a:rPr>
              <a:t>http://www.archives.gov/legislative/</a:t>
            </a:r>
            <a:endParaRPr lang="en-US" sz="4000" dirty="0">
              <a:solidFill>
                <a:schemeClr val="bg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954107"/>
          </a:xfrm>
          <a:prstGeom prst="rect">
            <a:avLst/>
          </a:prstGeom>
          <a:noFill/>
        </p:spPr>
        <p:txBody>
          <a:bodyPr wrap="square" rtlCol="0">
            <a:spAutoFit/>
          </a:bodyPr>
          <a:lstStyle/>
          <a:p>
            <a:pPr algn="ctr"/>
            <a:r>
              <a:rPr lang="en-US" sz="3200" dirty="0" smtClean="0"/>
              <a:t>Teaching History with the Records of Congress - </a:t>
            </a:r>
            <a:r>
              <a:rPr lang="en-US" sz="2400" dirty="0" smtClean="0"/>
              <a:t>http://www.archives.gov/legislative/resources/education</a:t>
            </a:r>
            <a:endParaRPr lang="en-US" sz="2400" dirty="0"/>
          </a:p>
        </p:txBody>
      </p:sp>
      <p:sp>
        <p:nvSpPr>
          <p:cNvPr id="3" name="Rectangle 2"/>
          <p:cNvSpPr/>
          <p:nvPr/>
        </p:nvSpPr>
        <p:spPr>
          <a:xfrm>
            <a:off x="2286000" y="2967335"/>
            <a:ext cx="4572000" cy="923330"/>
          </a:xfrm>
          <a:prstGeom prst="rect">
            <a:avLst/>
          </a:prstGeom>
        </p:spPr>
        <p:txBody>
          <a:bodyPr>
            <a:spAutoFit/>
          </a:bodyPr>
          <a:lstStyle/>
          <a:p>
            <a:r>
              <a:rPr lang="en-US" dirty="0" smtClean="0">
                <a:solidFill>
                  <a:schemeClr val="bg1"/>
                </a:solidFill>
              </a:rPr>
              <a:t>Resources from</a:t>
            </a:r>
          </a:p>
          <a:p>
            <a:r>
              <a:rPr lang="en-US" dirty="0" smtClean="0">
                <a:solidFill>
                  <a:schemeClr val="bg1"/>
                </a:solidFill>
              </a:rPr>
              <a:t>The National Archives &amp;</a:t>
            </a:r>
          </a:p>
          <a:p>
            <a:r>
              <a:rPr lang="en-US" dirty="0" smtClean="0">
                <a:solidFill>
                  <a:schemeClr val="bg1"/>
                </a:solidFill>
              </a:rPr>
              <a:t>The Center for Legislative Archives</a:t>
            </a:r>
            <a:endParaRPr lang="en-US" dirty="0">
              <a:solidFill>
                <a:schemeClr val="bg1"/>
              </a:solidFill>
            </a:endParaRPr>
          </a:p>
        </p:txBody>
      </p:sp>
      <p:pic>
        <p:nvPicPr>
          <p:cNvPr id="4" name="Picture 3" descr="our lesson plan list online.png"/>
          <p:cNvPicPr>
            <a:picLocks noChangeAspect="1"/>
          </p:cNvPicPr>
          <p:nvPr/>
        </p:nvPicPr>
        <p:blipFill>
          <a:blip r:embed="rId2" cstate="print"/>
          <a:srcRect t="6780"/>
          <a:stretch>
            <a:fillRect/>
          </a:stretch>
        </p:blipFill>
        <p:spPr>
          <a:xfrm>
            <a:off x="1752600" y="1219200"/>
            <a:ext cx="7038975" cy="5238750"/>
          </a:xfrm>
          <a:prstGeom prst="rect">
            <a:avLst/>
          </a:prstGeom>
        </p:spPr>
      </p:pic>
      <p:pic>
        <p:nvPicPr>
          <p:cNvPr id="5" name="Picture 4" descr="cla logo.png"/>
          <p:cNvPicPr>
            <a:picLocks noChangeAspect="1"/>
          </p:cNvPicPr>
          <p:nvPr/>
        </p:nvPicPr>
        <p:blipFill>
          <a:blip r:embed="rId3" cstate="print"/>
          <a:stretch>
            <a:fillRect/>
          </a:stretch>
        </p:blipFill>
        <p:spPr>
          <a:xfrm rot="16200000">
            <a:off x="-1424852" y="3604348"/>
            <a:ext cx="5562602" cy="639901"/>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24600" y="304800"/>
            <a:ext cx="2743200" cy="3139321"/>
          </a:xfrm>
          <a:prstGeom prst="rect">
            <a:avLst/>
          </a:prstGeom>
          <a:noFill/>
        </p:spPr>
        <p:txBody>
          <a:bodyPr wrap="square" rtlCol="0">
            <a:spAutoFit/>
          </a:bodyPr>
          <a:lstStyle/>
          <a:p>
            <a:r>
              <a:rPr lang="en-US" dirty="0"/>
              <a:t>“In our system the first and most vital of all our rights is the right to vote. </a:t>
            </a:r>
            <a:r>
              <a:rPr lang="en-US" dirty="0" smtClean="0"/>
              <a:t>Jefferson described it as ‘the ark of our safety.’  It is from the exercise of this right that all our other rights flow.”</a:t>
            </a:r>
          </a:p>
          <a:p>
            <a:r>
              <a:rPr lang="en-US" dirty="0" smtClean="0"/>
              <a:t>                 </a:t>
            </a:r>
            <a:r>
              <a:rPr lang="en-US" sz="1600" dirty="0" smtClean="0"/>
              <a:t>Lyndon B. Johnson</a:t>
            </a:r>
          </a:p>
          <a:p>
            <a:endParaRPr lang="en-US" dirty="0" smtClean="0"/>
          </a:p>
          <a:p>
            <a:endParaRPr lang="en-US" dirty="0"/>
          </a:p>
        </p:txBody>
      </p:sp>
      <p:sp>
        <p:nvSpPr>
          <p:cNvPr id="5" name="TextBox 4"/>
          <p:cNvSpPr txBox="1"/>
          <p:nvPr/>
        </p:nvSpPr>
        <p:spPr>
          <a:xfrm>
            <a:off x="76200" y="304800"/>
            <a:ext cx="5943600" cy="1231106"/>
          </a:xfrm>
          <a:prstGeom prst="rect">
            <a:avLst/>
          </a:prstGeom>
          <a:noFill/>
        </p:spPr>
        <p:txBody>
          <a:bodyPr wrap="square" rtlCol="0">
            <a:spAutoFit/>
          </a:bodyPr>
          <a:lstStyle/>
          <a:p>
            <a:r>
              <a:rPr lang="en-US" sz="2800" b="1" dirty="0"/>
              <a:t>Congress Protects the Right to Vote: The Voting Rights Act of 1965</a:t>
            </a:r>
            <a:endParaRPr lang="en-US" sz="2800" dirty="0"/>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0" y="1494282"/>
            <a:ext cx="5943600" cy="3992118"/>
          </a:xfrm>
          <a:prstGeom prst="rect">
            <a:avLst/>
          </a:prstGeom>
          <a:noFill/>
          <a:ln w="9525">
            <a:noFill/>
            <a:miter lim="800000"/>
            <a:headEnd/>
            <a:tailEnd/>
          </a:ln>
        </p:spPr>
      </p:pic>
      <p:sp>
        <p:nvSpPr>
          <p:cNvPr id="7" name="TextBox 6"/>
          <p:cNvSpPr txBox="1"/>
          <p:nvPr/>
        </p:nvSpPr>
        <p:spPr>
          <a:xfrm>
            <a:off x="152400" y="5791200"/>
            <a:ext cx="5867400" cy="1107996"/>
          </a:xfrm>
          <a:prstGeom prst="rect">
            <a:avLst/>
          </a:prstGeom>
          <a:noFill/>
        </p:spPr>
        <p:txBody>
          <a:bodyPr wrap="square" rtlCol="0">
            <a:spAutoFit/>
          </a:bodyPr>
          <a:lstStyle/>
          <a:p>
            <a:r>
              <a:rPr lang="en-US" sz="1200" dirty="0" smtClean="0"/>
              <a:t>Photograph of President Lyndon Johnson Signs the Voting Rights Act as Martin Luther King, Jr., with Other Civil Rights Leaders in the Capitol Rotunda, Washington, DC</a:t>
            </a:r>
            <a:r>
              <a:rPr lang="en-US" sz="1200" i="1" dirty="0" smtClean="0"/>
              <a:t>, 08/06/1965</a:t>
            </a:r>
            <a:r>
              <a:rPr lang="en-US" sz="1200" dirty="0" smtClean="0"/>
              <a:t> </a:t>
            </a:r>
          </a:p>
          <a:p>
            <a:r>
              <a:rPr lang="en-US" sz="1200" dirty="0" smtClean="0"/>
              <a:t>ARC Identifier 2803443 / Local Identifier A1030-8A</a:t>
            </a:r>
          </a:p>
          <a:p>
            <a:r>
              <a:rPr lang="en-US" sz="1200" dirty="0" smtClean="0"/>
              <a:t>Lyndon Baines Johnson Library </a:t>
            </a:r>
          </a:p>
          <a:p>
            <a:endParaRPr lang="en-US" dirty="0"/>
          </a:p>
        </p:txBody>
      </p:sp>
      <p:pic>
        <p:nvPicPr>
          <p:cNvPr id="8" name="Picture 7" descr="DSC_0080.JPG"/>
          <p:cNvPicPr>
            <a:picLocks noChangeAspect="1"/>
          </p:cNvPicPr>
          <p:nvPr/>
        </p:nvPicPr>
        <p:blipFill>
          <a:blip r:embed="rId3" cstate="print"/>
          <a:stretch>
            <a:fillRect/>
          </a:stretch>
        </p:blipFill>
        <p:spPr>
          <a:xfrm>
            <a:off x="6400800" y="2895600"/>
            <a:ext cx="2514600" cy="378542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28800" y="304800"/>
            <a:ext cx="5715000" cy="1354217"/>
          </a:xfrm>
          <a:prstGeom prst="rect">
            <a:avLst/>
          </a:prstGeom>
          <a:noFill/>
        </p:spPr>
        <p:txBody>
          <a:bodyPr wrap="square" rtlCol="0">
            <a:spAutoFit/>
          </a:bodyPr>
          <a:lstStyle/>
          <a:p>
            <a:pPr algn="ctr"/>
            <a:r>
              <a:rPr lang="en-US" sz="2800" b="1" dirty="0" smtClean="0"/>
              <a:t>The Voting Rights Act of 1965</a:t>
            </a:r>
          </a:p>
          <a:p>
            <a:endParaRPr lang="en-US" b="1" dirty="0"/>
          </a:p>
          <a:p>
            <a:pPr algn="ctr"/>
            <a:r>
              <a:rPr lang="en-US" b="1" dirty="0" smtClean="0"/>
              <a:t>Use a dramatic moment in history to inform civic life by</a:t>
            </a:r>
          </a:p>
          <a:p>
            <a:pPr algn="ctr"/>
            <a:endParaRPr lang="en-US" dirty="0"/>
          </a:p>
        </p:txBody>
      </p:sp>
      <p:sp>
        <p:nvSpPr>
          <p:cNvPr id="6" name="TextBox 5"/>
          <p:cNvSpPr txBox="1"/>
          <p:nvPr/>
        </p:nvSpPr>
        <p:spPr>
          <a:xfrm>
            <a:off x="304800" y="6396335"/>
            <a:ext cx="3429000" cy="461665"/>
          </a:xfrm>
          <a:prstGeom prst="rect">
            <a:avLst/>
          </a:prstGeom>
          <a:noFill/>
        </p:spPr>
        <p:txBody>
          <a:bodyPr wrap="square" rtlCol="0">
            <a:spAutoFit/>
          </a:bodyPr>
          <a:lstStyle/>
          <a:p>
            <a:r>
              <a:rPr lang="en-US" sz="1200" dirty="0" smtClean="0"/>
              <a:t>Image source: </a:t>
            </a:r>
            <a:r>
              <a:rPr lang="en-US" sz="1200" dirty="0" smtClean="0">
                <a:hlinkClick r:id="rId2"/>
              </a:rPr>
              <a:t>http://www.econedlink.org/lessons</a:t>
            </a:r>
            <a:r>
              <a:rPr lang="en-US" sz="1200" dirty="0" smtClean="0"/>
              <a:t>  </a:t>
            </a:r>
            <a:r>
              <a:rPr lang="en-US" sz="1200" dirty="0" err="1" smtClean="0"/>
              <a:t>cf</a:t>
            </a:r>
            <a:r>
              <a:rPr lang="en-US" sz="1200" dirty="0" smtClean="0"/>
              <a:t> 5/54/11</a:t>
            </a:r>
            <a:endParaRPr lang="en-US" sz="1200" dirty="0"/>
          </a:p>
        </p:txBody>
      </p:sp>
      <p:pic>
        <p:nvPicPr>
          <p:cNvPr id="5124" name="Picture 4"/>
          <p:cNvPicPr>
            <a:picLocks noChangeAspect="1" noChangeArrowheads="1"/>
          </p:cNvPicPr>
          <p:nvPr/>
        </p:nvPicPr>
        <p:blipFill>
          <a:blip r:embed="rId3" cstate="print"/>
          <a:srcRect/>
          <a:stretch>
            <a:fillRect/>
          </a:stretch>
        </p:blipFill>
        <p:spPr bwMode="auto">
          <a:xfrm>
            <a:off x="4419600" y="2619630"/>
            <a:ext cx="4495798" cy="3589145"/>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152400" y="3867665"/>
            <a:ext cx="3810000" cy="2533135"/>
          </a:xfrm>
          <a:prstGeom prst="rect">
            <a:avLst/>
          </a:prstGeom>
          <a:noFill/>
          <a:ln w="9525">
            <a:noFill/>
            <a:miter lim="800000"/>
            <a:headEnd/>
            <a:tailEnd/>
          </a:ln>
        </p:spPr>
      </p:pic>
      <p:sp>
        <p:nvSpPr>
          <p:cNvPr id="10" name="TextBox 9"/>
          <p:cNvSpPr txBox="1"/>
          <p:nvPr/>
        </p:nvSpPr>
        <p:spPr>
          <a:xfrm>
            <a:off x="4343400" y="6172200"/>
            <a:ext cx="4953000" cy="923330"/>
          </a:xfrm>
          <a:prstGeom prst="rect">
            <a:avLst/>
          </a:prstGeom>
          <a:noFill/>
        </p:spPr>
        <p:txBody>
          <a:bodyPr wrap="square" rtlCol="0">
            <a:spAutoFit/>
          </a:bodyPr>
          <a:lstStyle/>
          <a:p>
            <a:r>
              <a:rPr lang="en-US" sz="1200" b="1" dirty="0" smtClean="0"/>
              <a:t>Image source: Civil Rights March on Washington, D.C. [Dr. Martin Luther King, Jr. and Mathew </a:t>
            </a:r>
            <a:r>
              <a:rPr lang="en-US" sz="1200" b="1" dirty="0" err="1" smtClean="0"/>
              <a:t>Ahmann</a:t>
            </a:r>
            <a:r>
              <a:rPr lang="en-US" sz="1200" b="1" dirty="0" smtClean="0"/>
              <a:t> in a crowd.]</a:t>
            </a:r>
            <a:r>
              <a:rPr lang="en-US" sz="1200" b="1" i="1" dirty="0" smtClean="0"/>
              <a:t>, 08/28/1963</a:t>
            </a:r>
            <a:r>
              <a:rPr lang="en-US" sz="1200" dirty="0" smtClean="0"/>
              <a:t> </a:t>
            </a:r>
          </a:p>
          <a:p>
            <a:r>
              <a:rPr lang="en-US" sz="1200" b="1" dirty="0" smtClean="0"/>
              <a:t>ARC Identifier 542015 / Local Identifier 306-SSM-4C(51)15</a:t>
            </a:r>
            <a:r>
              <a:rPr lang="en-US" sz="1200" dirty="0" smtClean="0"/>
              <a:t> </a:t>
            </a:r>
          </a:p>
          <a:p>
            <a:endParaRPr lang="en-US" dirty="0"/>
          </a:p>
        </p:txBody>
      </p:sp>
      <p:sp>
        <p:nvSpPr>
          <p:cNvPr id="7" name="TextBox 6"/>
          <p:cNvSpPr txBox="1"/>
          <p:nvPr/>
        </p:nvSpPr>
        <p:spPr>
          <a:xfrm>
            <a:off x="0" y="1828800"/>
            <a:ext cx="4800600" cy="1477328"/>
          </a:xfrm>
          <a:prstGeom prst="rect">
            <a:avLst/>
          </a:prstGeom>
          <a:noFill/>
        </p:spPr>
        <p:txBody>
          <a:bodyPr wrap="square" rtlCol="0">
            <a:spAutoFit/>
          </a:bodyPr>
          <a:lstStyle/>
          <a:p>
            <a:pPr algn="ctr">
              <a:buFont typeface="Arial" pitchFamily="34" charset="0"/>
              <a:buChar char="•"/>
            </a:pPr>
            <a:r>
              <a:rPr lang="en-US" b="1" dirty="0" smtClean="0"/>
              <a:t> Teaching students the importance of voting </a:t>
            </a:r>
          </a:p>
          <a:p>
            <a:pPr algn="ctr">
              <a:buFont typeface="Arial" pitchFamily="34" charset="0"/>
              <a:buChar char="•"/>
            </a:pPr>
            <a:endParaRPr lang="en-US" b="1" dirty="0" smtClean="0"/>
          </a:p>
          <a:p>
            <a:pPr algn="ctr">
              <a:buFont typeface="Arial" pitchFamily="34" charset="0"/>
              <a:buChar char="•"/>
            </a:pPr>
            <a:endParaRPr lang="en-US" b="1" dirty="0" smtClean="0"/>
          </a:p>
          <a:p>
            <a:pPr algn="ctr">
              <a:buFont typeface="Arial" pitchFamily="34" charset="0"/>
              <a:buChar char="•"/>
            </a:pPr>
            <a:r>
              <a:rPr lang="en-US" b="1" dirty="0" smtClean="0"/>
              <a:t> And the role of Congress in</a:t>
            </a:r>
          </a:p>
          <a:p>
            <a:pPr algn="ctr"/>
            <a:r>
              <a:rPr lang="en-US" b="1" dirty="0" smtClean="0"/>
              <a:t>Voting Rights legislation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6-group-studying-docs.jpg"/>
          <p:cNvPicPr>
            <a:picLocks noChangeAspect="1"/>
          </p:cNvPicPr>
          <p:nvPr/>
        </p:nvPicPr>
        <p:blipFill>
          <a:blip r:embed="rId2" cstate="screen"/>
          <a:stretch>
            <a:fillRect/>
          </a:stretch>
        </p:blipFill>
        <p:spPr>
          <a:xfrm>
            <a:off x="533399" y="1828800"/>
            <a:ext cx="8033133" cy="3200400"/>
          </a:xfrm>
          <a:prstGeom prst="rect">
            <a:avLst/>
          </a:prstGeom>
        </p:spPr>
      </p:pic>
      <p:sp>
        <p:nvSpPr>
          <p:cNvPr id="3" name="TextBox 2"/>
          <p:cNvSpPr txBox="1"/>
          <p:nvPr/>
        </p:nvSpPr>
        <p:spPr>
          <a:xfrm>
            <a:off x="533400" y="381000"/>
            <a:ext cx="7772400" cy="1477328"/>
          </a:xfrm>
          <a:prstGeom prst="rect">
            <a:avLst/>
          </a:prstGeom>
          <a:noFill/>
        </p:spPr>
        <p:txBody>
          <a:bodyPr wrap="square" rtlCol="0">
            <a:spAutoFit/>
          </a:bodyPr>
          <a:lstStyle/>
          <a:p>
            <a:pPr algn="ctr"/>
            <a:r>
              <a:rPr lang="en-US" sz="3600" dirty="0" smtClean="0">
                <a:solidFill>
                  <a:schemeClr val="bg1"/>
                </a:solidFill>
              </a:rPr>
              <a:t>Archives and history classes share a common mission:</a:t>
            </a:r>
          </a:p>
          <a:p>
            <a:endParaRPr lang="en-US" dirty="0"/>
          </a:p>
        </p:txBody>
      </p:sp>
      <p:sp>
        <p:nvSpPr>
          <p:cNvPr id="4" name="TextBox 3"/>
          <p:cNvSpPr txBox="1"/>
          <p:nvPr/>
        </p:nvSpPr>
        <p:spPr>
          <a:xfrm>
            <a:off x="0" y="5401270"/>
            <a:ext cx="9144000" cy="923330"/>
          </a:xfrm>
          <a:prstGeom prst="rect">
            <a:avLst/>
          </a:prstGeom>
          <a:noFill/>
        </p:spPr>
        <p:txBody>
          <a:bodyPr wrap="square" rtlCol="0">
            <a:spAutoFit/>
          </a:bodyPr>
          <a:lstStyle/>
          <a:p>
            <a:pPr algn="ctr"/>
            <a:r>
              <a:rPr lang="en-US" sz="3600" dirty="0" smtClean="0">
                <a:solidFill>
                  <a:schemeClr val="bg1"/>
                </a:solidFill>
              </a:rPr>
              <a:t>engaging students in history.</a:t>
            </a:r>
          </a:p>
          <a:p>
            <a:pPr algn="ct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0" y="381000"/>
            <a:ext cx="8001000" cy="5724644"/>
          </a:xfrm>
          <a:prstGeom prst="rect">
            <a:avLst/>
          </a:prstGeom>
          <a:noFill/>
        </p:spPr>
        <p:txBody>
          <a:bodyPr wrap="square" rtlCol="0">
            <a:spAutoFit/>
          </a:bodyPr>
          <a:lstStyle/>
          <a:p>
            <a:r>
              <a:rPr lang="en-US" sz="2400" dirty="0" smtClean="0">
                <a:solidFill>
                  <a:schemeClr val="bg1"/>
                </a:solidFill>
              </a:rPr>
              <a:t>Questions about continuing enforcement of provisions of the Voting Right Act </a:t>
            </a:r>
          </a:p>
          <a:p>
            <a:r>
              <a:rPr lang="en-US" sz="2400" dirty="0" smtClean="0">
                <a:solidFill>
                  <a:schemeClr val="bg1"/>
                </a:solidFill>
              </a:rPr>
              <a:t>Are Prominent in Today’s Political Debate</a:t>
            </a:r>
          </a:p>
          <a:p>
            <a:endParaRPr lang="en-US" sz="2400" dirty="0" smtClean="0">
              <a:solidFill>
                <a:schemeClr val="bg1"/>
              </a:solidFill>
            </a:endParaRPr>
          </a:p>
          <a:p>
            <a:r>
              <a:rPr lang="en-US" sz="2400" dirty="0" smtClean="0">
                <a:solidFill>
                  <a:schemeClr val="bg1"/>
                </a:solidFill>
              </a:rPr>
              <a:t>The following clip from debate in the House of Representatives </a:t>
            </a:r>
          </a:p>
          <a:p>
            <a:endParaRPr lang="en-US" sz="2400" dirty="0" smtClean="0">
              <a:solidFill>
                <a:schemeClr val="bg1"/>
              </a:solidFill>
            </a:endParaRPr>
          </a:p>
          <a:p>
            <a:r>
              <a:rPr lang="en-US" sz="2400" dirty="0" smtClean="0">
                <a:solidFill>
                  <a:schemeClr val="bg1"/>
                </a:solidFill>
              </a:rPr>
              <a:t>May 9, 2012</a:t>
            </a:r>
          </a:p>
          <a:p>
            <a:endParaRPr lang="en-US" sz="2400" dirty="0" smtClean="0">
              <a:solidFill>
                <a:schemeClr val="bg1"/>
              </a:solidFill>
            </a:endParaRPr>
          </a:p>
          <a:p>
            <a:endParaRPr lang="en-US" sz="2400" dirty="0" smtClean="0">
              <a:solidFill>
                <a:schemeClr val="bg1"/>
              </a:solidFill>
            </a:endParaRPr>
          </a:p>
          <a:p>
            <a:r>
              <a:rPr lang="en-US" sz="2400" dirty="0" smtClean="0">
                <a:solidFill>
                  <a:schemeClr val="bg1"/>
                </a:solidFill>
              </a:rPr>
              <a:t>shows Rep. John Lewis’s response to a proposal to cut funding for enforcement of Section 5 of the Act.  </a:t>
            </a:r>
          </a:p>
          <a:p>
            <a:endParaRPr lang="en-US" sz="2400" dirty="0" smtClean="0">
              <a:solidFill>
                <a:schemeClr val="bg1"/>
              </a:solidFill>
            </a:endParaRPr>
          </a:p>
          <a:p>
            <a:r>
              <a:rPr lang="en-US" sz="2400" dirty="0" smtClean="0">
                <a:solidFill>
                  <a:schemeClr val="bg1"/>
                </a:solidFill>
              </a:rPr>
              <a:t>His words underscore the historic significance of this legislation</a:t>
            </a:r>
          </a:p>
          <a:p>
            <a:endParaRPr lang="en-US" dirty="0" smtClean="0"/>
          </a:p>
          <a:p>
            <a:endParaRPr lang="en-US" dirty="0" smtClean="0"/>
          </a:p>
          <a:p>
            <a:endParaRPr lang="en-US" dirty="0" smtClean="0"/>
          </a:p>
        </p:txBody>
      </p:sp>
      <p:sp>
        <p:nvSpPr>
          <p:cNvPr id="4" name="TextBox 3"/>
          <p:cNvSpPr txBox="1"/>
          <p:nvPr/>
        </p:nvSpPr>
        <p:spPr>
          <a:xfrm>
            <a:off x="1295400" y="6440269"/>
            <a:ext cx="5410200" cy="646331"/>
          </a:xfrm>
          <a:prstGeom prst="rect">
            <a:avLst/>
          </a:prstGeom>
          <a:noFill/>
        </p:spPr>
        <p:txBody>
          <a:bodyPr wrap="square" rtlCol="0">
            <a:spAutoFit/>
          </a:bodyPr>
          <a:lstStyle/>
          <a:p>
            <a:r>
              <a:rPr lang="en-US" dirty="0" smtClean="0">
                <a:solidFill>
                  <a:schemeClr val="bg1"/>
                </a:solidFill>
                <a:hlinkClick r:id="rId3"/>
              </a:rPr>
              <a:t>http://www.c-spanvideo.org/appearance/601666462</a:t>
            </a:r>
            <a:endParaRPr lang="en-US" dirty="0" smtClean="0">
              <a:solidFill>
                <a:schemeClr val="bg1"/>
              </a:solidFill>
            </a:endParaRP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762000" y="685800"/>
          <a:ext cx="76962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762000" y="685800"/>
          <a:ext cx="76962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0" b="-20000"/>
          </a:stretch>
        </a:blipFill>
        <a:effectLst/>
      </p:bgPr>
    </p:bg>
    <p:spTree>
      <p:nvGrpSpPr>
        <p:cNvPr id="1" name=""/>
        <p:cNvGrpSpPr/>
        <p:nvPr/>
      </p:nvGrpSpPr>
      <p:grpSpPr>
        <a:xfrm>
          <a:off x="0" y="0"/>
          <a:ext cx="0" cy="0"/>
          <a:chOff x="0" y="0"/>
          <a:chExt cx="0" cy="0"/>
        </a:xfrm>
      </p:grpSpPr>
      <p:sp>
        <p:nvSpPr>
          <p:cNvPr id="3" name="TextBox 2"/>
          <p:cNvSpPr txBox="1"/>
          <p:nvPr/>
        </p:nvSpPr>
        <p:spPr>
          <a:xfrm>
            <a:off x="2438400" y="609600"/>
            <a:ext cx="6324600" cy="3477875"/>
          </a:xfrm>
          <a:prstGeom prst="rect">
            <a:avLst/>
          </a:prstGeom>
          <a:noFill/>
        </p:spPr>
        <p:txBody>
          <a:bodyPr wrap="square" rtlCol="0">
            <a:spAutoFit/>
          </a:bodyPr>
          <a:lstStyle/>
          <a:p>
            <a:r>
              <a:rPr lang="en-US" sz="2800" dirty="0" smtClean="0">
                <a:solidFill>
                  <a:srgbClr val="FF0000"/>
                </a:solidFill>
              </a:rPr>
              <a:t>TEKS</a:t>
            </a:r>
            <a:endParaRPr lang="en-US" sz="2400" dirty="0" smtClean="0">
              <a:solidFill>
                <a:srgbClr val="FF0000"/>
              </a:solidFill>
            </a:endParaRPr>
          </a:p>
          <a:p>
            <a:endParaRPr lang="en-US" sz="2400" dirty="0" smtClean="0">
              <a:solidFill>
                <a:srgbClr val="FF0000"/>
              </a:solidFill>
            </a:endParaRPr>
          </a:p>
          <a:p>
            <a:endParaRPr lang="en-US" sz="2400" dirty="0">
              <a:solidFill>
                <a:srgbClr val="FF0000"/>
              </a:solidFill>
            </a:endParaRPr>
          </a:p>
          <a:p>
            <a:r>
              <a:rPr lang="en-US" sz="2400" dirty="0" smtClean="0">
                <a:solidFill>
                  <a:srgbClr val="FF0000"/>
                </a:solidFill>
              </a:rPr>
              <a:t>11.9C (F) describe presidential actions and congressional votes to address minority rights in the United States, including desegregation of the armed forces, the Civil Rights acts of 1957 and 1964, and the Voting Rights Act of 1965</a:t>
            </a:r>
          </a:p>
          <a:p>
            <a:r>
              <a:rPr lang="en-US" sz="1600" dirty="0" smtClean="0">
                <a:solidFill>
                  <a:srgbClr val="FF0000"/>
                </a:solidFill>
              </a:rPr>
              <a:t>- Revised 9/10/2010</a:t>
            </a:r>
            <a:endParaRPr lang="en-US" sz="1600" dirty="0">
              <a:solidFill>
                <a:srgbClr val="FF0000"/>
              </a:solidFill>
            </a:endParaRPr>
          </a:p>
        </p:txBody>
      </p:sp>
      <p:sp>
        <p:nvSpPr>
          <p:cNvPr id="4" name="TextBox 3"/>
          <p:cNvSpPr txBox="1"/>
          <p:nvPr/>
        </p:nvSpPr>
        <p:spPr>
          <a:xfrm>
            <a:off x="0" y="6488668"/>
            <a:ext cx="8610600" cy="369332"/>
          </a:xfrm>
          <a:prstGeom prst="rect">
            <a:avLst/>
          </a:prstGeom>
          <a:noFill/>
        </p:spPr>
        <p:txBody>
          <a:bodyPr wrap="square" rtlCol="0">
            <a:spAutoFit/>
          </a:bodyPr>
          <a:lstStyle/>
          <a:p>
            <a:r>
              <a:rPr lang="en-US" dirty="0" smtClean="0"/>
              <a:t>Image source: http://www.netstate.com/states/maps/images/tx_outlinecap.gif</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762000" y="685800"/>
          <a:ext cx="76962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667" t="15873" r="2500"/>
          <a:stretch>
            <a:fillRect/>
          </a:stretch>
        </p:blipFill>
        <p:spPr bwMode="auto">
          <a:xfrm>
            <a:off x="0" y="228600"/>
            <a:ext cx="9147342" cy="4038600"/>
          </a:xfrm>
          <a:prstGeom prst="rect">
            <a:avLst/>
          </a:prstGeom>
          <a:noFill/>
          <a:ln w="9525">
            <a:noFill/>
            <a:miter lim="800000"/>
            <a:headEnd/>
            <a:tailEnd/>
          </a:ln>
        </p:spPr>
      </p:pic>
      <p:sp>
        <p:nvSpPr>
          <p:cNvPr id="3" name="TextBox 2"/>
          <p:cNvSpPr txBox="1"/>
          <p:nvPr/>
        </p:nvSpPr>
        <p:spPr>
          <a:xfrm>
            <a:off x="609600" y="4419600"/>
            <a:ext cx="3505200" cy="1508105"/>
          </a:xfrm>
          <a:prstGeom prst="rect">
            <a:avLst/>
          </a:prstGeom>
          <a:noFill/>
        </p:spPr>
        <p:txBody>
          <a:bodyPr wrap="square" rtlCol="0">
            <a:spAutoFit/>
          </a:bodyPr>
          <a:lstStyle/>
          <a:p>
            <a:r>
              <a:rPr lang="en-US" sz="2000" b="1" i="1" dirty="0"/>
              <a:t>Article I, Section 2:  </a:t>
            </a:r>
            <a:r>
              <a:rPr lang="en-US" dirty="0"/>
              <a:t>Electors in each state shall have the qualifications requisite for electors of the most numerous branch of the state legislature.</a:t>
            </a:r>
          </a:p>
        </p:txBody>
      </p:sp>
      <p:sp>
        <p:nvSpPr>
          <p:cNvPr id="4" name="TextBox 3"/>
          <p:cNvSpPr txBox="1"/>
          <p:nvPr/>
        </p:nvSpPr>
        <p:spPr>
          <a:xfrm>
            <a:off x="4648200" y="4038600"/>
            <a:ext cx="4191000" cy="2616101"/>
          </a:xfrm>
          <a:prstGeom prst="rect">
            <a:avLst/>
          </a:prstGeom>
          <a:noFill/>
        </p:spPr>
        <p:txBody>
          <a:bodyPr wrap="square" rtlCol="0">
            <a:spAutoFit/>
          </a:bodyPr>
          <a:lstStyle/>
          <a:p>
            <a:r>
              <a:rPr lang="en-US" sz="2000" b="1" i="1" dirty="0"/>
              <a:t>15</a:t>
            </a:r>
            <a:r>
              <a:rPr lang="en-US" sz="2000" b="1" i="1" baseline="30000" dirty="0"/>
              <a:t>th</a:t>
            </a:r>
            <a:r>
              <a:rPr lang="en-US" sz="2000" b="1" i="1" dirty="0"/>
              <a:t> Amendment: Section. 1. </a:t>
            </a:r>
            <a:r>
              <a:rPr lang="en-US" dirty="0"/>
              <a:t>The right of citizens of the United States to vote shall not be denied or abridged by the United States or by any State on account of race, color, or previous condition of servitude.</a:t>
            </a:r>
          </a:p>
          <a:p>
            <a:r>
              <a:rPr lang="en-US" b="1" i="1" dirty="0"/>
              <a:t>Section. 2. </a:t>
            </a:r>
            <a:r>
              <a:rPr lang="en-US" dirty="0"/>
              <a:t>The Congress shall have power to enforce this article by appropriate legislation.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7467600" cy="461665"/>
          </a:xfrm>
          <a:prstGeom prst="rect">
            <a:avLst/>
          </a:prstGeom>
          <a:noFill/>
        </p:spPr>
        <p:txBody>
          <a:bodyPr wrap="square" rtlCol="0">
            <a:spAutoFit/>
          </a:bodyPr>
          <a:lstStyle/>
          <a:p>
            <a:r>
              <a:rPr lang="en-US" sz="2400" dirty="0" smtClean="0"/>
              <a:t>1965 A Year of Historic Change in America</a:t>
            </a:r>
            <a:endParaRPr lang="en-US" sz="2400" dirty="0"/>
          </a:p>
        </p:txBody>
      </p:sp>
      <p:sp>
        <p:nvSpPr>
          <p:cNvPr id="3" name="TextBox 2"/>
          <p:cNvSpPr txBox="1"/>
          <p:nvPr/>
        </p:nvSpPr>
        <p:spPr>
          <a:xfrm>
            <a:off x="914400" y="1371600"/>
            <a:ext cx="4572000" cy="369332"/>
          </a:xfrm>
          <a:prstGeom prst="rect">
            <a:avLst/>
          </a:prstGeom>
          <a:noFill/>
        </p:spPr>
        <p:txBody>
          <a:bodyPr wrap="square" rtlCol="0">
            <a:spAutoFit/>
          </a:bodyPr>
          <a:lstStyle/>
          <a:p>
            <a:r>
              <a:rPr lang="en-US" dirty="0" smtClean="0"/>
              <a:t>Feb. – March Protests in Selma, Al</a:t>
            </a:r>
            <a:endParaRPr lang="en-US" dirty="0"/>
          </a:p>
        </p:txBody>
      </p:sp>
      <p:sp>
        <p:nvSpPr>
          <p:cNvPr id="4" name="TextBox 3"/>
          <p:cNvSpPr txBox="1"/>
          <p:nvPr/>
        </p:nvSpPr>
        <p:spPr>
          <a:xfrm>
            <a:off x="1143000" y="1676400"/>
            <a:ext cx="3581400" cy="369332"/>
          </a:xfrm>
          <a:prstGeom prst="rect">
            <a:avLst/>
          </a:prstGeom>
          <a:noFill/>
        </p:spPr>
        <p:txBody>
          <a:bodyPr wrap="square" rtlCol="0">
            <a:spAutoFit/>
          </a:bodyPr>
          <a:lstStyle/>
          <a:p>
            <a:r>
              <a:rPr lang="en-US" dirty="0" smtClean="0"/>
              <a:t>March 7 – Bloody Sunday</a:t>
            </a:r>
            <a:endParaRPr lang="en-US" dirty="0"/>
          </a:p>
        </p:txBody>
      </p:sp>
      <p:sp>
        <p:nvSpPr>
          <p:cNvPr id="5" name="TextBox 4"/>
          <p:cNvSpPr txBox="1"/>
          <p:nvPr/>
        </p:nvSpPr>
        <p:spPr>
          <a:xfrm>
            <a:off x="1447800" y="1981200"/>
            <a:ext cx="4572000" cy="369332"/>
          </a:xfrm>
          <a:prstGeom prst="rect">
            <a:avLst/>
          </a:prstGeom>
          <a:noFill/>
        </p:spPr>
        <p:txBody>
          <a:bodyPr wrap="square" rtlCol="0">
            <a:spAutoFit/>
          </a:bodyPr>
          <a:lstStyle/>
          <a:p>
            <a:r>
              <a:rPr lang="en-US" dirty="0" smtClean="0"/>
              <a:t>March 15 – LBJ Speech on Voting Rights</a:t>
            </a:r>
            <a:endParaRPr lang="en-US" dirty="0"/>
          </a:p>
        </p:txBody>
      </p:sp>
      <p:sp>
        <p:nvSpPr>
          <p:cNvPr id="6" name="TextBox 5"/>
          <p:cNvSpPr txBox="1"/>
          <p:nvPr/>
        </p:nvSpPr>
        <p:spPr>
          <a:xfrm>
            <a:off x="2362200" y="2895600"/>
            <a:ext cx="4342471" cy="369332"/>
          </a:xfrm>
          <a:prstGeom prst="rect">
            <a:avLst/>
          </a:prstGeom>
          <a:noFill/>
        </p:spPr>
        <p:txBody>
          <a:bodyPr wrap="none" rtlCol="0">
            <a:spAutoFit/>
          </a:bodyPr>
          <a:lstStyle/>
          <a:p>
            <a:r>
              <a:rPr lang="en-US" dirty="0" smtClean="0"/>
              <a:t>March 21 – 25 Selma to Montgomery March</a:t>
            </a:r>
            <a:endParaRPr lang="en-US" dirty="0"/>
          </a:p>
        </p:txBody>
      </p:sp>
      <p:sp>
        <p:nvSpPr>
          <p:cNvPr id="7" name="TextBox 6"/>
          <p:cNvSpPr txBox="1"/>
          <p:nvPr/>
        </p:nvSpPr>
        <p:spPr>
          <a:xfrm>
            <a:off x="1752600" y="2286000"/>
            <a:ext cx="5369675" cy="369332"/>
          </a:xfrm>
          <a:prstGeom prst="rect">
            <a:avLst/>
          </a:prstGeom>
          <a:noFill/>
        </p:spPr>
        <p:txBody>
          <a:bodyPr wrap="none" rtlCol="0">
            <a:spAutoFit/>
          </a:bodyPr>
          <a:lstStyle/>
          <a:p>
            <a:r>
              <a:rPr lang="en-US" dirty="0" smtClean="0"/>
              <a:t>March 16 Voting Rights Legislation Introduced in House</a:t>
            </a:r>
            <a:endParaRPr lang="en-US" dirty="0"/>
          </a:p>
        </p:txBody>
      </p:sp>
      <p:sp>
        <p:nvSpPr>
          <p:cNvPr id="8" name="TextBox 7"/>
          <p:cNvSpPr txBox="1"/>
          <p:nvPr/>
        </p:nvSpPr>
        <p:spPr>
          <a:xfrm>
            <a:off x="2057400" y="2590800"/>
            <a:ext cx="5586273" cy="369332"/>
          </a:xfrm>
          <a:prstGeom prst="rect">
            <a:avLst/>
          </a:prstGeom>
          <a:noFill/>
        </p:spPr>
        <p:txBody>
          <a:bodyPr wrap="none" rtlCol="0">
            <a:spAutoFit/>
          </a:bodyPr>
          <a:lstStyle/>
          <a:p>
            <a:r>
              <a:rPr lang="en-US" dirty="0" smtClean="0"/>
              <a:t>March 17 – Voting Rights Legislation Introduced in Senate</a:t>
            </a:r>
            <a:endParaRPr lang="en-US" dirty="0"/>
          </a:p>
        </p:txBody>
      </p:sp>
      <p:sp>
        <p:nvSpPr>
          <p:cNvPr id="10" name="TextBox 9"/>
          <p:cNvSpPr txBox="1"/>
          <p:nvPr/>
        </p:nvSpPr>
        <p:spPr>
          <a:xfrm>
            <a:off x="2667000" y="3200400"/>
            <a:ext cx="4475328" cy="369332"/>
          </a:xfrm>
          <a:prstGeom prst="rect">
            <a:avLst/>
          </a:prstGeom>
          <a:noFill/>
        </p:spPr>
        <p:txBody>
          <a:bodyPr wrap="none" rtlCol="0">
            <a:spAutoFit/>
          </a:bodyPr>
          <a:lstStyle/>
          <a:p>
            <a:r>
              <a:rPr lang="en-US" dirty="0" smtClean="0"/>
              <a:t>August 3 – House approves conference report</a:t>
            </a:r>
            <a:endParaRPr lang="en-US" dirty="0"/>
          </a:p>
        </p:txBody>
      </p:sp>
      <p:sp>
        <p:nvSpPr>
          <p:cNvPr id="11" name="TextBox 10"/>
          <p:cNvSpPr txBox="1"/>
          <p:nvPr/>
        </p:nvSpPr>
        <p:spPr>
          <a:xfrm>
            <a:off x="2895600" y="3505200"/>
            <a:ext cx="4523611" cy="369332"/>
          </a:xfrm>
          <a:prstGeom prst="rect">
            <a:avLst/>
          </a:prstGeom>
          <a:noFill/>
        </p:spPr>
        <p:txBody>
          <a:bodyPr wrap="none" rtlCol="0">
            <a:spAutoFit/>
          </a:bodyPr>
          <a:lstStyle/>
          <a:p>
            <a:r>
              <a:rPr lang="en-US" dirty="0" smtClean="0"/>
              <a:t>August 4 – Senate approves conference report</a:t>
            </a:r>
            <a:endParaRPr lang="en-US" dirty="0"/>
          </a:p>
        </p:txBody>
      </p:sp>
      <p:sp>
        <p:nvSpPr>
          <p:cNvPr id="12" name="TextBox 11"/>
          <p:cNvSpPr txBox="1"/>
          <p:nvPr/>
        </p:nvSpPr>
        <p:spPr>
          <a:xfrm>
            <a:off x="3124200" y="3810000"/>
            <a:ext cx="3682483" cy="369332"/>
          </a:xfrm>
          <a:prstGeom prst="rect">
            <a:avLst/>
          </a:prstGeom>
          <a:noFill/>
        </p:spPr>
        <p:txBody>
          <a:bodyPr wrap="none" rtlCol="0">
            <a:spAutoFit/>
          </a:bodyPr>
          <a:lstStyle/>
          <a:p>
            <a:r>
              <a:rPr lang="en-US" dirty="0" smtClean="0"/>
              <a:t>August 6 – LBJ signs Voting Rights Act</a:t>
            </a:r>
            <a:endParaRPr lang="en-US" dirty="0"/>
          </a:p>
        </p:txBody>
      </p:sp>
      <p:pic>
        <p:nvPicPr>
          <p:cNvPr id="13" name="Picture 2"/>
          <p:cNvPicPr>
            <a:picLocks noChangeAspect="1" noChangeArrowheads="1"/>
          </p:cNvPicPr>
          <p:nvPr/>
        </p:nvPicPr>
        <p:blipFill>
          <a:blip r:embed="rId2" cstate="print"/>
          <a:srcRect/>
          <a:stretch>
            <a:fillRect/>
          </a:stretch>
        </p:blipFill>
        <p:spPr bwMode="auto">
          <a:xfrm>
            <a:off x="5715000" y="4238117"/>
            <a:ext cx="3276600" cy="2200783"/>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304800" y="4038600"/>
            <a:ext cx="2667000" cy="2400300"/>
          </a:xfrm>
          <a:prstGeom prst="rect">
            <a:avLst/>
          </a:prstGeom>
          <a:noFill/>
          <a:ln w="9525">
            <a:noFill/>
            <a:miter lim="800000"/>
            <a:headEnd/>
            <a:tailEnd/>
          </a:ln>
        </p:spPr>
      </p:pic>
      <p:sp>
        <p:nvSpPr>
          <p:cNvPr id="15" name="TextBox 14"/>
          <p:cNvSpPr txBox="1"/>
          <p:nvPr/>
        </p:nvSpPr>
        <p:spPr>
          <a:xfrm>
            <a:off x="228600" y="6400800"/>
            <a:ext cx="3505200" cy="461665"/>
          </a:xfrm>
          <a:prstGeom prst="rect">
            <a:avLst/>
          </a:prstGeom>
          <a:noFill/>
        </p:spPr>
        <p:txBody>
          <a:bodyPr wrap="square" rtlCol="0">
            <a:spAutoFit/>
          </a:bodyPr>
          <a:lstStyle/>
          <a:p>
            <a:r>
              <a:rPr lang="en-US" sz="1200" dirty="0" smtClean="0"/>
              <a:t>Image source: http://memory.loc.gov/ammem/today/mar07.html</a:t>
            </a:r>
            <a:endParaRPr lang="en-US" sz="1200" dirty="0"/>
          </a:p>
        </p:txBody>
      </p:sp>
      <p:sp>
        <p:nvSpPr>
          <p:cNvPr id="16" name="TextBox 15"/>
          <p:cNvSpPr txBox="1"/>
          <p:nvPr/>
        </p:nvSpPr>
        <p:spPr>
          <a:xfrm>
            <a:off x="5715000" y="6396335"/>
            <a:ext cx="3048000" cy="738664"/>
          </a:xfrm>
          <a:prstGeom prst="rect">
            <a:avLst/>
          </a:prstGeom>
          <a:noFill/>
        </p:spPr>
        <p:txBody>
          <a:bodyPr wrap="square" rtlCol="0">
            <a:spAutoFit/>
          </a:bodyPr>
          <a:lstStyle/>
          <a:p>
            <a:r>
              <a:rPr lang="en-US" sz="1200" dirty="0" smtClean="0"/>
              <a:t>ARC Identifier 2803443 / Local Identifier A1030-8A Lyndon Baines Johnson Library </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srcRect l="-11353" b="47619"/>
          <a:stretch>
            <a:fillRect/>
          </a:stretch>
        </p:blipFill>
        <p:spPr bwMode="auto">
          <a:xfrm>
            <a:off x="3581400" y="2209800"/>
            <a:ext cx="5548686" cy="3733800"/>
          </a:xfrm>
          <a:prstGeom prst="rect">
            <a:avLst/>
          </a:prstGeom>
          <a:noFill/>
          <a:ln w="9525">
            <a:noFill/>
            <a:miter lim="800000"/>
            <a:headEnd/>
            <a:tailEnd/>
          </a:ln>
        </p:spPr>
      </p:pic>
      <p:sp>
        <p:nvSpPr>
          <p:cNvPr id="2" name="TextBox 1"/>
          <p:cNvSpPr txBox="1"/>
          <p:nvPr/>
        </p:nvSpPr>
        <p:spPr>
          <a:xfrm>
            <a:off x="609600" y="609600"/>
            <a:ext cx="6858000" cy="461665"/>
          </a:xfrm>
          <a:prstGeom prst="rect">
            <a:avLst/>
          </a:prstGeom>
          <a:noFill/>
        </p:spPr>
        <p:txBody>
          <a:bodyPr wrap="square" rtlCol="0">
            <a:spAutoFit/>
          </a:bodyPr>
          <a:lstStyle/>
          <a:p>
            <a:r>
              <a:rPr lang="en-US" sz="2400" dirty="0" smtClean="0"/>
              <a:t>Take your students to the heart of the drama</a:t>
            </a:r>
            <a:endParaRPr lang="en-US" sz="2400" dirty="0"/>
          </a:p>
        </p:txBody>
      </p:sp>
      <p:pic>
        <p:nvPicPr>
          <p:cNvPr id="7170" name="Picture 2"/>
          <p:cNvPicPr>
            <a:picLocks noChangeAspect="1" noChangeArrowheads="1"/>
          </p:cNvPicPr>
          <p:nvPr/>
        </p:nvPicPr>
        <p:blipFill>
          <a:blip r:embed="rId3" cstate="print"/>
          <a:srcRect/>
          <a:stretch>
            <a:fillRect/>
          </a:stretch>
        </p:blipFill>
        <p:spPr bwMode="auto">
          <a:xfrm>
            <a:off x="0" y="3352800"/>
            <a:ext cx="4525108" cy="2941320"/>
          </a:xfrm>
          <a:prstGeom prst="rect">
            <a:avLst/>
          </a:prstGeom>
          <a:noFill/>
          <a:ln w="9525">
            <a:noFill/>
            <a:miter lim="800000"/>
            <a:headEnd/>
            <a:tailEnd/>
          </a:ln>
        </p:spPr>
      </p:pic>
      <p:sp>
        <p:nvSpPr>
          <p:cNvPr id="4" name="TextBox 3"/>
          <p:cNvSpPr txBox="1"/>
          <p:nvPr/>
        </p:nvSpPr>
        <p:spPr>
          <a:xfrm>
            <a:off x="76200" y="6324600"/>
            <a:ext cx="4267200" cy="461665"/>
          </a:xfrm>
          <a:prstGeom prst="rect">
            <a:avLst/>
          </a:prstGeom>
          <a:noFill/>
        </p:spPr>
        <p:txBody>
          <a:bodyPr wrap="square" rtlCol="0">
            <a:spAutoFit/>
          </a:bodyPr>
          <a:lstStyle/>
          <a:p>
            <a:r>
              <a:rPr lang="en-US" sz="1200" dirty="0" smtClean="0"/>
              <a:t>Image source: </a:t>
            </a:r>
            <a:r>
              <a:rPr lang="en-US" sz="1200" dirty="0" smtClean="0">
                <a:hlinkClick r:id="rId4"/>
              </a:rPr>
              <a:t>http://www.britannica.com/bps/media-view/92555/1/0/0</a:t>
            </a:r>
            <a:r>
              <a:rPr lang="en-US" sz="1200" dirty="0" smtClean="0"/>
              <a:t> </a:t>
            </a:r>
            <a:r>
              <a:rPr lang="en-US" sz="1200" dirty="0" err="1" smtClean="0"/>
              <a:t>cf</a:t>
            </a:r>
            <a:r>
              <a:rPr lang="en-US" sz="1200" dirty="0" smtClean="0"/>
              <a:t> 5/24/11</a:t>
            </a:r>
            <a:endParaRPr lang="en-US" sz="1200" dirty="0"/>
          </a:p>
        </p:txBody>
      </p:sp>
      <p:sp>
        <p:nvSpPr>
          <p:cNvPr id="5" name="TextBox 4"/>
          <p:cNvSpPr txBox="1"/>
          <p:nvPr/>
        </p:nvSpPr>
        <p:spPr>
          <a:xfrm>
            <a:off x="838200" y="1295400"/>
            <a:ext cx="7239000" cy="646331"/>
          </a:xfrm>
          <a:prstGeom prst="rect">
            <a:avLst/>
          </a:prstGeom>
          <a:noFill/>
        </p:spPr>
        <p:txBody>
          <a:bodyPr wrap="square" rtlCol="0">
            <a:spAutoFit/>
          </a:bodyPr>
          <a:lstStyle/>
          <a:p>
            <a:pPr>
              <a:buFont typeface="Arial" pitchFamily="34" charset="0"/>
              <a:buChar char="•"/>
            </a:pPr>
            <a:r>
              <a:rPr lang="en-US" dirty="0" smtClean="0"/>
              <a:t> The House of Representatives is the branch of the federal government closest to the people</a:t>
            </a:r>
            <a:endParaRPr lang="en-US" dirty="0"/>
          </a:p>
        </p:txBody>
      </p:sp>
      <p:sp>
        <p:nvSpPr>
          <p:cNvPr id="7" name="TextBox 6"/>
          <p:cNvSpPr txBox="1"/>
          <p:nvPr/>
        </p:nvSpPr>
        <p:spPr>
          <a:xfrm>
            <a:off x="914400" y="2057400"/>
            <a:ext cx="3200400" cy="646331"/>
          </a:xfrm>
          <a:prstGeom prst="rect">
            <a:avLst/>
          </a:prstGeom>
          <a:noFill/>
        </p:spPr>
        <p:txBody>
          <a:bodyPr wrap="square" rtlCol="0">
            <a:spAutoFit/>
          </a:bodyPr>
          <a:lstStyle/>
          <a:p>
            <a:pPr>
              <a:buFont typeface="Arial" pitchFamily="34" charset="0"/>
              <a:buChar char="•"/>
            </a:pPr>
            <a:r>
              <a:rPr lang="en-US" dirty="0" smtClean="0"/>
              <a:t> Study the House hearings on voting rights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304800"/>
            <a:ext cx="7620000" cy="830997"/>
          </a:xfrm>
          <a:prstGeom prst="rect">
            <a:avLst/>
          </a:prstGeom>
          <a:noFill/>
        </p:spPr>
        <p:txBody>
          <a:bodyPr wrap="square" rtlCol="0">
            <a:spAutoFit/>
          </a:bodyPr>
          <a:lstStyle/>
          <a:p>
            <a:r>
              <a:rPr lang="en-US" sz="2400" dirty="0" smtClean="0">
                <a:solidFill>
                  <a:schemeClr val="accent2"/>
                </a:solidFill>
              </a:rPr>
              <a:t>Immerse your students in the voices of the public Congress heard as it deliberated over voting rights legislation</a:t>
            </a:r>
            <a:endParaRPr lang="en-US" sz="2400" dirty="0">
              <a:solidFill>
                <a:schemeClr val="accent2"/>
              </a:solidFill>
            </a:endParaRPr>
          </a:p>
        </p:txBody>
      </p:sp>
      <p:pic>
        <p:nvPicPr>
          <p:cNvPr id="8194" name="Picture 2"/>
          <p:cNvPicPr>
            <a:picLocks noChangeAspect="1" noChangeArrowheads="1"/>
          </p:cNvPicPr>
          <p:nvPr/>
        </p:nvPicPr>
        <p:blipFill>
          <a:blip r:embed="rId2" cstate="print"/>
          <a:srcRect l="8261" t="31522" r="9131" b="62101"/>
          <a:stretch>
            <a:fillRect/>
          </a:stretch>
        </p:blipFill>
        <p:spPr bwMode="auto">
          <a:xfrm>
            <a:off x="0" y="1295400"/>
            <a:ext cx="9144000" cy="9144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t="15572" b="44384"/>
          <a:stretch>
            <a:fillRect/>
          </a:stretch>
        </p:blipFill>
        <p:spPr bwMode="auto">
          <a:xfrm>
            <a:off x="4191000" y="2895600"/>
            <a:ext cx="4572000" cy="2182837"/>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b="50704"/>
          <a:stretch>
            <a:fillRect/>
          </a:stretch>
        </p:blipFill>
        <p:spPr bwMode="auto">
          <a:xfrm>
            <a:off x="0" y="5505450"/>
            <a:ext cx="8966291" cy="895350"/>
          </a:xfrm>
          <a:prstGeom prst="rect">
            <a:avLst/>
          </a:prstGeom>
          <a:noFill/>
          <a:ln w="9525">
            <a:noFill/>
            <a:miter lim="800000"/>
            <a:headEnd/>
            <a:tailEnd/>
          </a:ln>
        </p:spPr>
      </p:pic>
      <p:pic>
        <p:nvPicPr>
          <p:cNvPr id="8197" name="Picture 5"/>
          <p:cNvPicPr>
            <a:picLocks noChangeAspect="1" noChangeArrowheads="1"/>
          </p:cNvPicPr>
          <p:nvPr/>
        </p:nvPicPr>
        <p:blipFill>
          <a:blip r:embed="rId5" cstate="print"/>
          <a:srcRect/>
          <a:stretch>
            <a:fillRect/>
          </a:stretch>
        </p:blipFill>
        <p:spPr bwMode="auto">
          <a:xfrm>
            <a:off x="-13110" y="2590800"/>
            <a:ext cx="4109065"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t="15067" b="12611"/>
          <a:stretch>
            <a:fillRect/>
          </a:stretch>
        </p:blipFill>
        <p:spPr bwMode="auto">
          <a:xfrm>
            <a:off x="0" y="381000"/>
            <a:ext cx="8382000" cy="18288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l="1635" t="3448" r="2012"/>
          <a:stretch>
            <a:fillRect/>
          </a:stretch>
        </p:blipFill>
        <p:spPr bwMode="auto">
          <a:xfrm>
            <a:off x="0" y="4191000"/>
            <a:ext cx="9144000" cy="2304207"/>
          </a:xfrm>
          <a:prstGeom prst="rect">
            <a:avLst/>
          </a:prstGeom>
          <a:noFill/>
          <a:ln w="9525">
            <a:noFill/>
            <a:miter lim="800000"/>
            <a:headEnd/>
            <a:tailEnd/>
          </a:ln>
        </p:spPr>
      </p:pic>
      <p:sp>
        <p:nvSpPr>
          <p:cNvPr id="4" name="TextBox 3"/>
          <p:cNvSpPr txBox="1"/>
          <p:nvPr/>
        </p:nvSpPr>
        <p:spPr>
          <a:xfrm>
            <a:off x="457200" y="2514600"/>
            <a:ext cx="8077200" cy="1569660"/>
          </a:xfrm>
          <a:prstGeom prst="rect">
            <a:avLst/>
          </a:prstGeom>
          <a:noFill/>
        </p:spPr>
        <p:txBody>
          <a:bodyPr wrap="square" rtlCol="0">
            <a:spAutoFit/>
          </a:bodyPr>
          <a:lstStyle/>
          <a:p>
            <a:r>
              <a:rPr lang="en-US" sz="2400" dirty="0" smtClean="0">
                <a:solidFill>
                  <a:srgbClr val="FF0000"/>
                </a:solidFill>
              </a:rPr>
              <a:t>Have your students evaluate the evidence the House Judiciary Committee heard from government officials and representatives such as Attorney General </a:t>
            </a:r>
            <a:r>
              <a:rPr lang="en-US" sz="2400" dirty="0" err="1" smtClean="0">
                <a:solidFill>
                  <a:srgbClr val="FF0000"/>
                </a:solidFill>
              </a:rPr>
              <a:t>Katzenbach</a:t>
            </a:r>
            <a:r>
              <a:rPr lang="en-US" sz="2400" dirty="0" smtClean="0">
                <a:solidFill>
                  <a:srgbClr val="FF0000"/>
                </a:solidFill>
              </a:rPr>
              <a:t> (above) and South Carolina </a:t>
            </a:r>
            <a:r>
              <a:rPr lang="en-US" sz="2400" smtClean="0">
                <a:solidFill>
                  <a:srgbClr val="FF0000"/>
                </a:solidFill>
              </a:rPr>
              <a:t>Representative Mendel </a:t>
            </a:r>
            <a:r>
              <a:rPr lang="en-US" sz="2400" dirty="0" smtClean="0">
                <a:solidFill>
                  <a:srgbClr val="FF0000"/>
                </a:solidFill>
              </a:rPr>
              <a:t>Rivers (below) </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Key 2006 05.JPG"/>
          <p:cNvPicPr>
            <a:picLocks noChangeAspect="1"/>
          </p:cNvPicPr>
          <p:nvPr/>
        </p:nvPicPr>
        <p:blipFill>
          <a:blip r:embed="rId2" cstate="screen"/>
          <a:srcRect l="15619" t="7876"/>
          <a:stretch>
            <a:fillRect/>
          </a:stretch>
        </p:blipFill>
        <p:spPr>
          <a:xfrm>
            <a:off x="3733800" y="838200"/>
            <a:ext cx="5304425" cy="4343400"/>
          </a:xfrm>
          <a:prstGeom prst="rect">
            <a:avLst/>
          </a:prstGeom>
        </p:spPr>
      </p:pic>
      <p:sp>
        <p:nvSpPr>
          <p:cNvPr id="6" name="Rectangle 5"/>
          <p:cNvSpPr/>
          <p:nvPr/>
        </p:nvSpPr>
        <p:spPr>
          <a:xfrm>
            <a:off x="0" y="990600"/>
            <a:ext cx="3733800" cy="4031873"/>
          </a:xfrm>
          <a:prstGeom prst="rect">
            <a:avLst/>
          </a:prstGeom>
        </p:spPr>
        <p:txBody>
          <a:bodyPr wrap="square">
            <a:spAutoFit/>
          </a:bodyPr>
          <a:lstStyle/>
          <a:p>
            <a:pPr algn="ctr"/>
            <a:r>
              <a:rPr lang="en-US" sz="3200" dirty="0" smtClean="0">
                <a:solidFill>
                  <a:schemeClr val="bg1"/>
                </a:solidFill>
              </a:rPr>
              <a:t>When we engage students in </a:t>
            </a:r>
          </a:p>
          <a:p>
            <a:pPr algn="ctr"/>
            <a:r>
              <a:rPr lang="en-US" sz="3200" dirty="0" smtClean="0">
                <a:solidFill>
                  <a:schemeClr val="bg1"/>
                </a:solidFill>
              </a:rPr>
              <a:t>active learning </a:t>
            </a:r>
          </a:p>
          <a:p>
            <a:pPr algn="ctr"/>
            <a:r>
              <a:rPr lang="en-US" sz="3200" dirty="0" smtClean="0">
                <a:solidFill>
                  <a:schemeClr val="bg1"/>
                </a:solidFill>
              </a:rPr>
              <a:t>with </a:t>
            </a:r>
          </a:p>
          <a:p>
            <a:pPr algn="ctr"/>
            <a:r>
              <a:rPr lang="en-US" sz="3200" dirty="0" smtClean="0">
                <a:solidFill>
                  <a:schemeClr val="bg1"/>
                </a:solidFill>
              </a:rPr>
              <a:t>original records,</a:t>
            </a:r>
          </a:p>
          <a:p>
            <a:pPr algn="ctr"/>
            <a:endParaRPr lang="en-US" sz="3200" dirty="0" smtClean="0">
              <a:solidFill>
                <a:schemeClr val="bg1"/>
              </a:solidFill>
            </a:endParaRPr>
          </a:p>
          <a:p>
            <a:pPr algn="ctr"/>
            <a:r>
              <a:rPr lang="en-US" sz="3200" dirty="0" smtClean="0">
                <a:solidFill>
                  <a:schemeClr val="bg1"/>
                </a:solidFill>
              </a:rPr>
              <a:t>we trigger powerful discoveries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33400"/>
            <a:ext cx="9144000" cy="1107996"/>
          </a:xfrm>
          <a:prstGeom prst="rect">
            <a:avLst/>
          </a:prstGeom>
          <a:noFill/>
        </p:spPr>
        <p:txBody>
          <a:bodyPr wrap="square" rtlCol="0">
            <a:spAutoFit/>
          </a:bodyPr>
          <a:lstStyle/>
          <a:p>
            <a:pPr algn="ctr"/>
            <a:r>
              <a:rPr lang="en-US" sz="2400" dirty="0" smtClean="0">
                <a:solidFill>
                  <a:schemeClr val="accent2"/>
                </a:solidFill>
              </a:rPr>
              <a:t>Provide them an opportunity to review the statistics that were presented to the House Judiciary Committee</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 y="1828799"/>
            <a:ext cx="9144000" cy="36773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
            <a:ext cx="5791200" cy="954107"/>
          </a:xfrm>
          <a:prstGeom prst="rect">
            <a:avLst/>
          </a:prstGeom>
          <a:noFill/>
        </p:spPr>
        <p:txBody>
          <a:bodyPr wrap="square" rtlCol="0">
            <a:spAutoFit/>
          </a:bodyPr>
          <a:lstStyle/>
          <a:p>
            <a:endParaRPr lang="en-US" sz="2800" dirty="0" smtClean="0"/>
          </a:p>
          <a:p>
            <a:pPr>
              <a:buFont typeface="Arial" pitchFamily="34" charset="0"/>
              <a:buChar char="•"/>
            </a:pPr>
            <a:endParaRPr lang="en-US" sz="2800" dirty="0" smtClean="0"/>
          </a:p>
        </p:txBody>
      </p:sp>
      <p:pic>
        <p:nvPicPr>
          <p:cNvPr id="4" name="Picture 3" descr="DSC_0036crop.jpg"/>
          <p:cNvPicPr>
            <a:picLocks noChangeAspect="1"/>
          </p:cNvPicPr>
          <p:nvPr/>
        </p:nvPicPr>
        <p:blipFill>
          <a:blip r:embed="rId2" cstate="print"/>
          <a:stretch>
            <a:fillRect/>
          </a:stretch>
        </p:blipFill>
        <p:spPr>
          <a:xfrm>
            <a:off x="2057400" y="914400"/>
            <a:ext cx="5029200" cy="4024892"/>
          </a:xfrm>
          <a:prstGeom prst="rect">
            <a:avLst/>
          </a:prstGeom>
        </p:spPr>
      </p:pic>
      <p:sp>
        <p:nvSpPr>
          <p:cNvPr id="5" name="TextBox 4"/>
          <p:cNvSpPr txBox="1"/>
          <p:nvPr/>
        </p:nvSpPr>
        <p:spPr>
          <a:xfrm>
            <a:off x="0" y="3505200"/>
            <a:ext cx="8991600" cy="800219"/>
          </a:xfrm>
          <a:prstGeom prst="rect">
            <a:avLst/>
          </a:prstGeom>
          <a:noFill/>
        </p:spPr>
        <p:txBody>
          <a:bodyPr wrap="square" rtlCol="0">
            <a:spAutoFit/>
          </a:bodyPr>
          <a:lstStyle/>
          <a:p>
            <a:endParaRPr lang="en-US" sz="2800" dirty="0" smtClean="0"/>
          </a:p>
          <a:p>
            <a:endParaRPr lang="en-US" dirty="0"/>
          </a:p>
        </p:txBody>
      </p:sp>
      <p:sp>
        <p:nvSpPr>
          <p:cNvPr id="6" name="Rectangle 5"/>
          <p:cNvSpPr/>
          <p:nvPr/>
        </p:nvSpPr>
        <p:spPr>
          <a:xfrm>
            <a:off x="228600" y="152400"/>
            <a:ext cx="7993920" cy="584775"/>
          </a:xfrm>
          <a:prstGeom prst="rect">
            <a:avLst/>
          </a:prstGeom>
        </p:spPr>
        <p:txBody>
          <a:bodyPr wrap="none">
            <a:spAutoFit/>
          </a:bodyPr>
          <a:lstStyle/>
          <a:p>
            <a:r>
              <a:rPr lang="en-US" sz="3200" dirty="0" smtClean="0"/>
              <a:t>In this lesson, students work collaboratively to:</a:t>
            </a:r>
          </a:p>
        </p:txBody>
      </p:sp>
      <p:sp>
        <p:nvSpPr>
          <p:cNvPr id="7" name="Rectangle 6"/>
          <p:cNvSpPr/>
          <p:nvPr/>
        </p:nvSpPr>
        <p:spPr>
          <a:xfrm>
            <a:off x="0" y="5257800"/>
            <a:ext cx="8991600" cy="1384995"/>
          </a:xfrm>
          <a:prstGeom prst="rect">
            <a:avLst/>
          </a:prstGeom>
        </p:spPr>
        <p:txBody>
          <a:bodyPr wrap="square">
            <a:spAutoFit/>
          </a:bodyPr>
          <a:lstStyle/>
          <a:p>
            <a:pPr lvl="1">
              <a:buFont typeface="Arial" pitchFamily="34" charset="0"/>
              <a:buChar char="•"/>
            </a:pPr>
            <a:r>
              <a:rPr lang="en-US" sz="2800" dirty="0" smtClean="0"/>
              <a:t>Analyze primary sources</a:t>
            </a:r>
          </a:p>
          <a:p>
            <a:pPr lvl="1">
              <a:buFont typeface="Arial" pitchFamily="34" charset="0"/>
              <a:buChar char="•"/>
            </a:pPr>
            <a:r>
              <a:rPr lang="en-US" sz="2800" dirty="0" smtClean="0"/>
              <a:t>Assess the strength of arguments</a:t>
            </a:r>
          </a:p>
          <a:p>
            <a:pPr lvl="1">
              <a:buFont typeface="Arial" pitchFamily="34" charset="0"/>
              <a:buChar char="•"/>
            </a:pPr>
            <a:r>
              <a:rPr lang="en-US" sz="2800" dirty="0" smtClean="0"/>
              <a:t>Understand the role of Congress in shaping history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600200" y="318135"/>
            <a:ext cx="5943600" cy="64636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201150" cy="690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2209800"/>
            <a:ext cx="1828800" cy="1143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Understand Historical Context</a:t>
            </a:r>
            <a:endParaRPr lang="en-US" dirty="0"/>
          </a:p>
        </p:txBody>
      </p:sp>
      <p:sp>
        <p:nvSpPr>
          <p:cNvPr id="3" name="Rectangle 2"/>
          <p:cNvSpPr/>
          <p:nvPr/>
        </p:nvSpPr>
        <p:spPr>
          <a:xfrm>
            <a:off x="2362200" y="5410200"/>
            <a:ext cx="1828800" cy="1143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Apply Learning to Today</a:t>
            </a:r>
            <a:endParaRPr lang="en-US" dirty="0"/>
          </a:p>
        </p:txBody>
      </p:sp>
      <p:sp>
        <p:nvSpPr>
          <p:cNvPr id="5" name="Rectangle 4"/>
          <p:cNvSpPr/>
          <p:nvPr/>
        </p:nvSpPr>
        <p:spPr>
          <a:xfrm>
            <a:off x="1752600" y="3810000"/>
            <a:ext cx="1828800" cy="1143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Analyze Evidence</a:t>
            </a:r>
            <a:endParaRPr lang="en-US" dirty="0"/>
          </a:p>
        </p:txBody>
      </p:sp>
      <p:sp>
        <p:nvSpPr>
          <p:cNvPr id="11" name="TextBox 10"/>
          <p:cNvSpPr txBox="1"/>
          <p:nvPr/>
        </p:nvSpPr>
        <p:spPr>
          <a:xfrm>
            <a:off x="3352800" y="2209800"/>
            <a:ext cx="5105400" cy="646331"/>
          </a:xfrm>
          <a:prstGeom prst="rect">
            <a:avLst/>
          </a:prstGeom>
          <a:noFill/>
        </p:spPr>
        <p:txBody>
          <a:bodyPr wrap="square" rtlCol="0">
            <a:spAutoFit/>
          </a:bodyPr>
          <a:lstStyle/>
          <a:p>
            <a:pPr>
              <a:buFont typeface="Arial" pitchFamily="34" charset="0"/>
              <a:buChar char="•"/>
            </a:pPr>
            <a:r>
              <a:rPr lang="en-US" i="1" dirty="0" smtClean="0"/>
              <a:t>learn how the House and Senate have shaped American history</a:t>
            </a:r>
            <a:endParaRPr lang="en-US" i="1" dirty="0"/>
          </a:p>
        </p:txBody>
      </p:sp>
      <p:sp>
        <p:nvSpPr>
          <p:cNvPr id="12" name="TextBox 11"/>
          <p:cNvSpPr txBox="1"/>
          <p:nvPr/>
        </p:nvSpPr>
        <p:spPr>
          <a:xfrm>
            <a:off x="3886200" y="3962400"/>
            <a:ext cx="4572000" cy="646331"/>
          </a:xfrm>
          <a:prstGeom prst="rect">
            <a:avLst/>
          </a:prstGeom>
          <a:noFill/>
        </p:spPr>
        <p:txBody>
          <a:bodyPr wrap="square" rtlCol="0">
            <a:spAutoFit/>
          </a:bodyPr>
          <a:lstStyle/>
          <a:p>
            <a:pPr>
              <a:buFont typeface="Arial" pitchFamily="34" charset="0"/>
              <a:buChar char="•"/>
            </a:pPr>
            <a:r>
              <a:rPr lang="en-US" i="1" dirty="0" smtClean="0"/>
              <a:t>build the critical thinking skills they will need as students and citizens</a:t>
            </a:r>
            <a:endParaRPr lang="en-US" i="1" dirty="0"/>
          </a:p>
        </p:txBody>
      </p:sp>
      <p:sp>
        <p:nvSpPr>
          <p:cNvPr id="13" name="TextBox 12"/>
          <p:cNvSpPr txBox="1"/>
          <p:nvPr/>
        </p:nvSpPr>
        <p:spPr>
          <a:xfrm>
            <a:off x="4572000" y="5562600"/>
            <a:ext cx="3657600" cy="646331"/>
          </a:xfrm>
          <a:prstGeom prst="rect">
            <a:avLst/>
          </a:prstGeom>
          <a:noFill/>
        </p:spPr>
        <p:txBody>
          <a:bodyPr wrap="square" rtlCol="0">
            <a:spAutoFit/>
          </a:bodyPr>
          <a:lstStyle/>
          <a:p>
            <a:pPr>
              <a:buFont typeface="Arial" pitchFamily="34" charset="0"/>
              <a:buChar char="•"/>
            </a:pPr>
            <a:r>
              <a:rPr lang="en-US" i="1" dirty="0" smtClean="0"/>
              <a:t>enhance their understanding of how Congress works today</a:t>
            </a:r>
            <a:endParaRPr lang="en-US" i="1" dirty="0"/>
          </a:p>
        </p:txBody>
      </p:sp>
      <p:sp>
        <p:nvSpPr>
          <p:cNvPr id="14" name="TextBox 13"/>
          <p:cNvSpPr txBox="1"/>
          <p:nvPr/>
        </p:nvSpPr>
        <p:spPr>
          <a:xfrm>
            <a:off x="152400" y="0"/>
            <a:ext cx="7772400" cy="1815882"/>
          </a:xfrm>
          <a:prstGeom prst="rect">
            <a:avLst/>
          </a:prstGeom>
          <a:noFill/>
        </p:spPr>
        <p:txBody>
          <a:bodyPr wrap="square" rtlCol="0">
            <a:spAutoFit/>
          </a:bodyPr>
          <a:lstStyle/>
          <a:p>
            <a:r>
              <a:rPr lang="en-US" sz="2800" dirty="0" smtClean="0"/>
              <a:t>Through active learning </a:t>
            </a:r>
          </a:p>
          <a:p>
            <a:r>
              <a:rPr lang="en-US" sz="2800" dirty="0" smtClean="0"/>
              <a:t>and collaborative  analysis of the records of Congress,</a:t>
            </a:r>
          </a:p>
          <a:p>
            <a:pPr algn="ctr"/>
            <a:r>
              <a:rPr lang="en-US" sz="2800" dirty="0" smtClean="0"/>
              <a:t>students:</a:t>
            </a:r>
            <a:endParaRPr lang="en-US" sz="2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447800"/>
            <a:ext cx="8305800" cy="3708708"/>
          </a:xfrm>
          <a:prstGeom prst="rect">
            <a:avLst/>
          </a:prstGeom>
          <a:noFill/>
        </p:spPr>
        <p:txBody>
          <a:bodyPr wrap="square" rtlCol="0">
            <a:spAutoFit/>
          </a:bodyPr>
          <a:lstStyle/>
          <a:p>
            <a:r>
              <a:rPr lang="en-US" sz="1900" b="1" i="1" dirty="0" smtClean="0"/>
              <a:t>This lesson challenges students to wrestle with two important questions:</a:t>
            </a:r>
          </a:p>
          <a:p>
            <a:endParaRPr lang="en-US" dirty="0" smtClean="0"/>
          </a:p>
          <a:p>
            <a:endParaRPr lang="en-US" dirty="0" smtClean="0"/>
          </a:p>
          <a:p>
            <a:pPr marL="342900" indent="-342900">
              <a:buAutoNum type="arabicPeriod"/>
            </a:pPr>
            <a:r>
              <a:rPr lang="en-US" dirty="0" smtClean="0"/>
              <a:t>To what extent and why was Congress justified in shifting the protection of voting rights from a state to a federal responsibility in 1965?</a:t>
            </a:r>
          </a:p>
          <a:p>
            <a:pPr marL="342900" indent="-342900">
              <a:buAutoNum type="arabicPeriod"/>
            </a:pPr>
            <a:endParaRPr lang="en-US" dirty="0" smtClean="0"/>
          </a:p>
          <a:p>
            <a:pPr marL="342900" indent="-342900" algn="ctr"/>
            <a:r>
              <a:rPr lang="en-US" b="1" dirty="0" smtClean="0"/>
              <a:t>   (learning via hands-on history)</a:t>
            </a:r>
          </a:p>
          <a:p>
            <a:pPr marL="342900" indent="-342900">
              <a:buAutoNum type="arabicPeriod"/>
            </a:pPr>
            <a:endParaRPr lang="en-US" dirty="0" smtClean="0"/>
          </a:p>
          <a:p>
            <a:pPr marL="342900" indent="-342900">
              <a:buAutoNum type="arabicPeriod"/>
            </a:pPr>
            <a:endParaRPr lang="en-US" dirty="0" smtClean="0"/>
          </a:p>
          <a:p>
            <a:pPr marL="342900" indent="-342900"/>
            <a:r>
              <a:rPr lang="en-US" dirty="0" smtClean="0"/>
              <a:t>2.	How is such a decision by Congress – representing the people – distinct from a decision about state vs. federal responsibility made through  court decision?</a:t>
            </a:r>
          </a:p>
          <a:p>
            <a:pPr marL="342900" indent="-342900">
              <a:buAutoNum type="arabicPeriod"/>
            </a:pPr>
            <a:endParaRPr lang="en-US" dirty="0" smtClean="0"/>
          </a:p>
          <a:p>
            <a:pPr marL="342900" indent="-342900" algn="ctr"/>
            <a:r>
              <a:rPr lang="en-US" b="1" dirty="0" smtClean="0"/>
              <a:t> (Applying  lessons from history to important issues of today)</a:t>
            </a:r>
            <a:endParaRPr lang="en-US"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791200"/>
            <a:ext cx="7924800" cy="677108"/>
          </a:xfrm>
          <a:prstGeom prst="rect">
            <a:avLst/>
          </a:prstGeom>
        </p:spPr>
        <p:txBody>
          <a:bodyPr wrap="square">
            <a:spAutoFit/>
          </a:bodyPr>
          <a:lstStyle/>
          <a:p>
            <a:r>
              <a:rPr lang="en-US" sz="2000" dirty="0" smtClean="0"/>
              <a:t>“In our system the first and most vital of all our rights is the right to vote. “</a:t>
            </a:r>
          </a:p>
          <a:p>
            <a:r>
              <a:rPr lang="en-US" dirty="0" smtClean="0"/>
              <a:t>                                                                                                                   </a:t>
            </a:r>
            <a:r>
              <a:rPr lang="en-US" sz="1600" dirty="0" smtClean="0"/>
              <a:t>Lyndon B. Johnson </a:t>
            </a:r>
            <a:endParaRPr lang="en-US" sz="1600" dirty="0"/>
          </a:p>
        </p:txBody>
      </p:sp>
      <p:pic>
        <p:nvPicPr>
          <p:cNvPr id="3" name="Picture 2" descr="Capitol 001crop.jpg"/>
          <p:cNvPicPr>
            <a:picLocks noChangeAspect="1"/>
          </p:cNvPicPr>
          <p:nvPr/>
        </p:nvPicPr>
        <p:blipFill>
          <a:blip r:embed="rId2" cstate="print"/>
          <a:stretch>
            <a:fillRect/>
          </a:stretch>
        </p:blipFill>
        <p:spPr>
          <a:xfrm>
            <a:off x="152400" y="1477351"/>
            <a:ext cx="8458200" cy="4161449"/>
          </a:xfrm>
          <a:prstGeom prst="rect">
            <a:avLst/>
          </a:prstGeom>
        </p:spPr>
      </p:pic>
      <p:sp>
        <p:nvSpPr>
          <p:cNvPr id="4" name="TextBox 3"/>
          <p:cNvSpPr txBox="1"/>
          <p:nvPr/>
        </p:nvSpPr>
        <p:spPr>
          <a:xfrm>
            <a:off x="762000" y="457200"/>
            <a:ext cx="7162800" cy="954107"/>
          </a:xfrm>
          <a:prstGeom prst="rect">
            <a:avLst/>
          </a:prstGeom>
          <a:noFill/>
        </p:spPr>
        <p:txBody>
          <a:bodyPr wrap="square" rtlCol="0">
            <a:spAutoFit/>
          </a:bodyPr>
          <a:lstStyle/>
          <a:p>
            <a:r>
              <a:rPr lang="en-US" sz="2800" dirty="0" smtClean="0"/>
              <a:t>…And apply what they have learned as informed and active voters</a:t>
            </a:r>
            <a:endParaRPr lang="en-US"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rchives1-l.jpg"/>
          <p:cNvPicPr>
            <a:picLocks noChangeAspect="1"/>
          </p:cNvPicPr>
          <p:nvPr/>
        </p:nvPicPr>
        <p:blipFill>
          <a:blip r:embed="rId2" cstate="screen"/>
          <a:stretch>
            <a:fillRect/>
          </a:stretch>
        </p:blipFill>
        <p:spPr>
          <a:xfrm>
            <a:off x="2324100" y="1803400"/>
            <a:ext cx="4495800" cy="3302000"/>
          </a:xfrm>
          <a:prstGeom prst="rect">
            <a:avLst/>
          </a:prstGeom>
        </p:spPr>
      </p:pic>
      <p:sp>
        <p:nvSpPr>
          <p:cNvPr id="3" name="TextBox 2"/>
          <p:cNvSpPr txBox="1"/>
          <p:nvPr/>
        </p:nvSpPr>
        <p:spPr>
          <a:xfrm>
            <a:off x="228600" y="5029200"/>
            <a:ext cx="8001000" cy="1569660"/>
          </a:xfrm>
          <a:prstGeom prst="rect">
            <a:avLst/>
          </a:prstGeom>
          <a:noFill/>
        </p:spPr>
        <p:txBody>
          <a:bodyPr wrap="square" rtlCol="0">
            <a:spAutoFit/>
          </a:bodyPr>
          <a:lstStyle/>
          <a:p>
            <a:pPr algn="r"/>
            <a:r>
              <a:rPr lang="en-US" sz="3200" dirty="0" smtClean="0">
                <a:hlinkClick r:id="rId3"/>
              </a:rPr>
              <a:t>http://www.archives.gov/</a:t>
            </a:r>
            <a:endParaRPr lang="en-US" sz="3200" dirty="0" smtClean="0"/>
          </a:p>
          <a:p>
            <a:pPr algn="r"/>
            <a:r>
              <a:rPr lang="en-US" sz="3200" dirty="0" smtClean="0">
                <a:hlinkClick r:id="rId4"/>
              </a:rPr>
              <a:t>http://www.archives.gov/legislative/</a:t>
            </a:r>
            <a:endParaRPr lang="en-US" sz="3200" dirty="0" smtClean="0"/>
          </a:p>
          <a:p>
            <a:pPr algn="r"/>
            <a:r>
              <a:rPr lang="en-US" sz="3200" dirty="0" smtClean="0">
                <a:hlinkClick r:id="rId5"/>
              </a:rPr>
              <a:t>http://docsteach.org/</a:t>
            </a:r>
            <a:endParaRPr lang="en-US" dirty="0">
              <a:solidFill>
                <a:schemeClr val="bg1"/>
              </a:solidFill>
            </a:endParaRPr>
          </a:p>
        </p:txBody>
      </p:sp>
      <p:sp>
        <p:nvSpPr>
          <p:cNvPr id="4" name="TextBox 3"/>
          <p:cNvSpPr txBox="1"/>
          <p:nvPr/>
        </p:nvSpPr>
        <p:spPr>
          <a:xfrm>
            <a:off x="228600" y="228600"/>
            <a:ext cx="8915400" cy="2062103"/>
          </a:xfrm>
          <a:prstGeom prst="rect">
            <a:avLst/>
          </a:prstGeom>
          <a:noFill/>
        </p:spPr>
        <p:txBody>
          <a:bodyPr wrap="square" rtlCol="0">
            <a:spAutoFit/>
          </a:bodyPr>
          <a:lstStyle/>
          <a:p>
            <a:r>
              <a:rPr lang="en-US" sz="3200" dirty="0" smtClean="0"/>
              <a:t>Resources from</a:t>
            </a:r>
          </a:p>
          <a:p>
            <a:r>
              <a:rPr lang="en-US" sz="3200" dirty="0" smtClean="0"/>
              <a:t>The National Archives &amp;</a:t>
            </a:r>
          </a:p>
          <a:p>
            <a:r>
              <a:rPr lang="en-US" sz="3200" dirty="0" smtClean="0"/>
              <a:t>The Center for Legislative Archives</a:t>
            </a:r>
          </a:p>
          <a:p>
            <a:endParaRPr lang="en-US"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washington_inaugural_p1.jpg"/>
          <p:cNvPicPr>
            <a:picLocks noChangeAspect="1"/>
          </p:cNvPicPr>
          <p:nvPr/>
        </p:nvPicPr>
        <p:blipFill>
          <a:blip r:embed="rId2" cstate="screen"/>
          <a:srcRect l="16000" t="6667" b="58889"/>
          <a:stretch>
            <a:fillRect/>
          </a:stretch>
        </p:blipFill>
        <p:spPr>
          <a:xfrm>
            <a:off x="1494196" y="1219201"/>
            <a:ext cx="6354403" cy="4169026"/>
          </a:xfrm>
          <a:prstGeom prst="rect">
            <a:avLst/>
          </a:prstGeom>
        </p:spPr>
      </p:pic>
      <p:sp>
        <p:nvSpPr>
          <p:cNvPr id="4" name="TextBox 3"/>
          <p:cNvSpPr txBox="1"/>
          <p:nvPr/>
        </p:nvSpPr>
        <p:spPr>
          <a:xfrm>
            <a:off x="381000" y="838200"/>
            <a:ext cx="3657600" cy="830997"/>
          </a:xfrm>
          <a:prstGeom prst="rect">
            <a:avLst/>
          </a:prstGeom>
          <a:noFill/>
        </p:spPr>
        <p:txBody>
          <a:bodyPr wrap="square" rtlCol="0">
            <a:spAutoFit/>
          </a:bodyPr>
          <a:lstStyle/>
          <a:p>
            <a:endParaRPr lang="en-US" sz="2400" dirty="0" smtClean="0">
              <a:solidFill>
                <a:schemeClr val="bg1"/>
              </a:solidFill>
            </a:endParaRPr>
          </a:p>
          <a:p>
            <a:endParaRPr lang="en-US" sz="2400" dirty="0">
              <a:solidFill>
                <a:schemeClr val="bg1"/>
              </a:solidFill>
            </a:endParaRPr>
          </a:p>
        </p:txBody>
      </p:sp>
      <p:sp>
        <p:nvSpPr>
          <p:cNvPr id="6" name="TextBox 5"/>
          <p:cNvSpPr txBox="1"/>
          <p:nvPr/>
        </p:nvSpPr>
        <p:spPr>
          <a:xfrm>
            <a:off x="1336427" y="533400"/>
            <a:ext cx="8188573" cy="861774"/>
          </a:xfrm>
          <a:prstGeom prst="rect">
            <a:avLst/>
          </a:prstGeom>
          <a:noFill/>
        </p:spPr>
        <p:txBody>
          <a:bodyPr wrap="square" rtlCol="0">
            <a:spAutoFit/>
          </a:bodyPr>
          <a:lstStyle/>
          <a:p>
            <a:r>
              <a:rPr lang="en-US" sz="3200" dirty="0" smtClean="0">
                <a:solidFill>
                  <a:schemeClr val="bg1"/>
                </a:solidFill>
              </a:rPr>
              <a:t>that help them better understand today</a:t>
            </a:r>
          </a:p>
          <a:p>
            <a:endParaRPr lang="en-US" dirty="0"/>
          </a:p>
        </p:txBody>
      </p:sp>
      <p:sp>
        <p:nvSpPr>
          <p:cNvPr id="7" name="Rectangle 6"/>
          <p:cNvSpPr/>
          <p:nvPr/>
        </p:nvSpPr>
        <p:spPr>
          <a:xfrm>
            <a:off x="1336427" y="5410200"/>
            <a:ext cx="7115924" cy="584775"/>
          </a:xfrm>
          <a:prstGeom prst="rect">
            <a:avLst/>
          </a:prstGeom>
        </p:spPr>
        <p:txBody>
          <a:bodyPr wrap="square">
            <a:spAutoFit/>
          </a:bodyPr>
          <a:lstStyle/>
          <a:p>
            <a:r>
              <a:rPr lang="en-US" sz="3200" dirty="0" smtClean="0">
                <a:solidFill>
                  <a:schemeClr val="bg1"/>
                </a:solidFill>
              </a:rPr>
              <a:t>and inspire civic engagement tomorrow.</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Jefferson_Message_1-16-1804_SEN 8A-B1.jpg"/>
          <p:cNvPicPr>
            <a:picLocks noChangeAspect="1"/>
          </p:cNvPicPr>
          <p:nvPr/>
        </p:nvPicPr>
        <p:blipFill>
          <a:blip r:embed="rId2" cstate="screen"/>
          <a:srcRect/>
          <a:stretch>
            <a:fillRect/>
          </a:stretch>
        </p:blipFill>
        <p:spPr>
          <a:xfrm>
            <a:off x="0" y="0"/>
            <a:ext cx="5562600" cy="6858000"/>
          </a:xfrm>
          <a:prstGeom prst="rect">
            <a:avLst/>
          </a:prstGeom>
        </p:spPr>
      </p:pic>
      <p:sp>
        <p:nvSpPr>
          <p:cNvPr id="4" name="TextBox 3"/>
          <p:cNvSpPr txBox="1"/>
          <p:nvPr/>
        </p:nvSpPr>
        <p:spPr>
          <a:xfrm>
            <a:off x="5638800" y="457200"/>
            <a:ext cx="3505200" cy="2923877"/>
          </a:xfrm>
          <a:prstGeom prst="rect">
            <a:avLst/>
          </a:prstGeom>
          <a:noFill/>
        </p:spPr>
        <p:txBody>
          <a:bodyPr wrap="square" rtlCol="0">
            <a:spAutoFit/>
          </a:bodyPr>
          <a:lstStyle/>
          <a:p>
            <a:endParaRPr lang="en-US" sz="2400" dirty="0">
              <a:solidFill>
                <a:schemeClr val="bg1"/>
              </a:solidFill>
            </a:endParaRPr>
          </a:p>
          <a:p>
            <a:r>
              <a:rPr lang="en-US" sz="3200" dirty="0" smtClean="0">
                <a:solidFill>
                  <a:schemeClr val="bg1"/>
                </a:solidFill>
              </a:rPr>
              <a:t>When we invite students to analyze Jefferson’s decision to acquire the Louisiana territory</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1948_USmap_cropped.jpg"/>
          <p:cNvPicPr>
            <a:picLocks noChangeAspect="1"/>
          </p:cNvPicPr>
          <p:nvPr/>
        </p:nvPicPr>
        <p:blipFill>
          <a:blip r:embed="rId2" cstate="screen"/>
          <a:stretch>
            <a:fillRect/>
          </a:stretch>
        </p:blipFill>
        <p:spPr>
          <a:xfrm>
            <a:off x="0" y="1171575"/>
            <a:ext cx="9144000" cy="5686425"/>
          </a:xfrm>
          <a:prstGeom prst="rect">
            <a:avLst/>
          </a:prstGeom>
        </p:spPr>
      </p:pic>
      <p:sp>
        <p:nvSpPr>
          <p:cNvPr id="3" name="TextBox 2"/>
          <p:cNvSpPr txBox="1"/>
          <p:nvPr/>
        </p:nvSpPr>
        <p:spPr>
          <a:xfrm>
            <a:off x="304800" y="0"/>
            <a:ext cx="8382000" cy="1077218"/>
          </a:xfrm>
          <a:prstGeom prst="rect">
            <a:avLst/>
          </a:prstGeom>
          <a:noFill/>
        </p:spPr>
        <p:txBody>
          <a:bodyPr wrap="square" rtlCol="0">
            <a:spAutoFit/>
          </a:bodyPr>
          <a:lstStyle/>
          <a:p>
            <a:pPr algn="ctr"/>
            <a:r>
              <a:rPr lang="en-US" sz="3200" dirty="0" smtClean="0">
                <a:solidFill>
                  <a:schemeClr val="bg1"/>
                </a:solidFill>
              </a:rPr>
              <a:t>Or challenge them to formulate a congressional compromise to save the Union in 1850</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Fiery_Trial_p85.jpg"/>
          <p:cNvPicPr>
            <a:picLocks noChangeAspect="1"/>
          </p:cNvPicPr>
          <p:nvPr/>
        </p:nvPicPr>
        <p:blipFill>
          <a:blip r:embed="rId2" cstate="screen"/>
          <a:srcRect b="54532"/>
          <a:stretch>
            <a:fillRect/>
          </a:stretch>
        </p:blipFill>
        <p:spPr>
          <a:xfrm>
            <a:off x="0" y="0"/>
            <a:ext cx="8229600" cy="5531370"/>
          </a:xfrm>
          <a:prstGeom prst="rect">
            <a:avLst/>
          </a:prstGeom>
        </p:spPr>
      </p:pic>
      <p:sp>
        <p:nvSpPr>
          <p:cNvPr id="4" name="TextBox 3"/>
          <p:cNvSpPr txBox="1"/>
          <p:nvPr/>
        </p:nvSpPr>
        <p:spPr>
          <a:xfrm>
            <a:off x="0" y="5638800"/>
            <a:ext cx="8915400" cy="1077218"/>
          </a:xfrm>
          <a:prstGeom prst="rect">
            <a:avLst/>
          </a:prstGeom>
          <a:noFill/>
        </p:spPr>
        <p:txBody>
          <a:bodyPr wrap="square" rtlCol="0">
            <a:spAutoFit/>
          </a:bodyPr>
          <a:lstStyle/>
          <a:p>
            <a:r>
              <a:rPr lang="en-US" sz="3200" dirty="0" smtClean="0">
                <a:solidFill>
                  <a:schemeClr val="bg1"/>
                </a:solidFill>
              </a:rPr>
              <a:t>We open their eyes to history as a living set of choices and unfinished revolutions.</a:t>
            </a:r>
            <a:endParaRPr lang="en-US" sz="3200" dirty="0">
              <a:solidFill>
                <a:schemeClr val="bg1"/>
              </a:solidFill>
            </a:endParaRPr>
          </a:p>
        </p:txBody>
      </p:sp>
      <p:sp>
        <p:nvSpPr>
          <p:cNvPr id="5" name="TextBox 4"/>
          <p:cNvSpPr txBox="1"/>
          <p:nvPr/>
        </p:nvSpPr>
        <p:spPr>
          <a:xfrm>
            <a:off x="304800" y="0"/>
            <a:ext cx="8229600" cy="584775"/>
          </a:xfrm>
          <a:prstGeom prst="rect">
            <a:avLst/>
          </a:prstGeom>
          <a:noFill/>
        </p:spPr>
        <p:txBody>
          <a:bodyPr wrap="square" rtlCol="0">
            <a:spAutoFit/>
          </a:bodyPr>
          <a:lstStyle/>
          <a:p>
            <a:r>
              <a:rPr lang="en-US" sz="3200" dirty="0" smtClean="0"/>
              <a:t>Through active learning with primary sources,</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screen"/>
          <a:srcRect b="15375"/>
          <a:stretch>
            <a:fillRect/>
          </a:stretch>
        </p:blipFill>
        <p:spPr bwMode="auto">
          <a:xfrm>
            <a:off x="4495800" y="304800"/>
            <a:ext cx="4267200" cy="6553200"/>
          </a:xfrm>
          <a:prstGeom prst="rect">
            <a:avLst/>
          </a:prstGeom>
          <a:noFill/>
          <a:ln w="9525">
            <a:noFill/>
            <a:miter lim="800000"/>
            <a:headEnd/>
            <a:tailEnd/>
          </a:ln>
        </p:spPr>
      </p:pic>
      <p:sp>
        <p:nvSpPr>
          <p:cNvPr id="3" name="TextBox 2"/>
          <p:cNvSpPr txBox="1"/>
          <p:nvPr/>
        </p:nvSpPr>
        <p:spPr>
          <a:xfrm>
            <a:off x="228600" y="838200"/>
            <a:ext cx="3657600" cy="2062103"/>
          </a:xfrm>
          <a:prstGeom prst="rect">
            <a:avLst/>
          </a:prstGeom>
          <a:noFill/>
        </p:spPr>
        <p:txBody>
          <a:bodyPr wrap="square" rtlCol="0">
            <a:spAutoFit/>
          </a:bodyPr>
          <a:lstStyle/>
          <a:p>
            <a:r>
              <a:rPr lang="en-US" sz="3200" dirty="0" smtClean="0">
                <a:solidFill>
                  <a:schemeClr val="bg1"/>
                </a:solidFill>
              </a:rPr>
              <a:t>We take them to the defining moments that shaped our national destiny</a:t>
            </a:r>
            <a:endParaRPr lang="en-US" sz="32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968</TotalTime>
  <Words>981</Words>
  <Application>Microsoft Office PowerPoint</Application>
  <PresentationFormat>On-screen Show (4:3)</PresentationFormat>
  <Paragraphs>130</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vector>
  </TitlesOfParts>
  <Company>NARA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CFlanaga</dc:creator>
  <cp:lastModifiedBy>CFlanaga</cp:lastModifiedBy>
  <cp:revision>130</cp:revision>
  <dcterms:created xsi:type="dcterms:W3CDTF">2011-05-24T14:44:05Z</dcterms:created>
  <dcterms:modified xsi:type="dcterms:W3CDTF">2012-06-01T17:49:26Z</dcterms:modified>
</cp:coreProperties>
</file>